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1" r:id="rId19"/>
    <p:sldId id="272" r:id="rId20"/>
    <p:sldId id="273" r:id="rId21"/>
    <p:sldId id="27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6" autoAdjust="0"/>
    <p:restoredTop sz="94660"/>
  </p:normalViewPr>
  <p:slideViewPr>
    <p:cSldViewPr snapToGrid="0">
      <p:cViewPr varScale="1">
        <p:scale>
          <a:sx n="137" d="100"/>
          <a:sy n="137" d="100"/>
        </p:scale>
        <p:origin x="156"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pn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1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4.jpe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8.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image" Target="../media/image49.emf"/><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2.emf"/><Relationship Id="rId5" Type="http://schemas.openxmlformats.org/officeDocument/2006/relationships/image" Target="../media/image51.emf"/><Relationship Id="rId10" Type="http://schemas.openxmlformats.org/officeDocument/2006/relationships/image" Target="../media/image55.emf"/><Relationship Id="rId4" Type="http://schemas.openxmlformats.org/officeDocument/2006/relationships/image" Target="../media/image50.emf"/><Relationship Id="rId9" Type="http://schemas.openxmlformats.org/officeDocument/2006/relationships/image" Target="../media/image54.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7.emf"/><Relationship Id="rId4" Type="http://schemas.openxmlformats.org/officeDocument/2006/relationships/image" Target="../media/image56.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B5A0-FF2F-5105-1930-1B6FFD2019CE}"/>
              </a:ext>
            </a:extLst>
          </p:cNvPr>
          <p:cNvSpPr>
            <a:spLocks noGrp="1"/>
          </p:cNvSpPr>
          <p:nvPr>
            <p:ph type="ctrTitle"/>
          </p:nvPr>
        </p:nvSpPr>
        <p:spPr>
          <a:xfrm>
            <a:off x="1661802" y="1902950"/>
            <a:ext cx="8689976" cy="2509213"/>
          </a:xfrm>
        </p:spPr>
        <p:txBody>
          <a:bodyPr>
            <a:noAutofit/>
          </a:bodyPr>
          <a:lstStyle/>
          <a:p>
            <a:pPr marL="0" marR="0">
              <a:lnSpc>
                <a:spcPct val="115000"/>
              </a:lnSpc>
              <a:spcAft>
                <a:spcPts val="800"/>
              </a:spcAft>
            </a:pPr>
            <a:r>
              <a:rPr lang="en-US" sz="8000" b="1" kern="100" dirty="0" err="1">
                <a:effectLst/>
                <a:latin typeface="Garamond" panose="02020404030301010803" pitchFamily="18" charset="0"/>
                <a:ea typeface="Times New Roman" panose="02020603050405020304" pitchFamily="18" charset="0"/>
                <a:cs typeface="Times New Roman" panose="02020603050405020304" pitchFamily="18" charset="0"/>
              </a:rPr>
              <a:t>Cousining</a:t>
            </a:r>
            <a:r>
              <a:rPr lang="en-US" sz="8000" b="1" kern="100" dirty="0">
                <a:effectLst/>
                <a:latin typeface="Garamond" panose="02020404030301010803" pitchFamily="18" charset="0"/>
                <a:ea typeface="Times New Roman" panose="02020603050405020304" pitchFamily="18" charset="0"/>
                <a:cs typeface="Times New Roman" panose="02020603050405020304" pitchFamily="18" charset="0"/>
              </a:rPr>
              <a:t>: </a:t>
            </a:r>
            <a:br>
              <a:rPr lang="en-US" sz="8000" kern="100" dirty="0">
                <a:effectLst/>
                <a:latin typeface="Aptos" panose="020B0004020202020204" pitchFamily="34" charset="0"/>
                <a:ea typeface="Times New Roman" panose="02020603050405020304" pitchFamily="18" charset="0"/>
                <a:cs typeface="Times New Roman" panose="02020603050405020304" pitchFamily="18" charset="0"/>
              </a:rPr>
            </a:br>
            <a:r>
              <a:rPr lang="en-US" sz="8000" b="1" dirty="0">
                <a:effectLst/>
                <a:latin typeface="Garamond" panose="02020404030301010803" pitchFamily="18" charset="0"/>
                <a:ea typeface="Times New Roman" panose="02020603050405020304" pitchFamily="18" charset="0"/>
                <a:cs typeface="Times New Roman" panose="02020603050405020304" pitchFamily="18" charset="0"/>
              </a:rPr>
              <a:t>A Process?</a:t>
            </a:r>
            <a:endParaRPr lang="en-US" sz="8000" dirty="0"/>
          </a:p>
        </p:txBody>
      </p:sp>
    </p:spTree>
    <p:extLst>
      <p:ext uri="{BB962C8B-B14F-4D97-AF65-F5344CB8AC3E}">
        <p14:creationId xmlns:p14="http://schemas.microsoft.com/office/powerpoint/2010/main" val="1638999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7BE0-A3AB-46F9-2A65-CE2038EDD249}"/>
              </a:ext>
            </a:extLst>
          </p:cNvPr>
          <p:cNvSpPr>
            <a:spLocks noGrp="1"/>
          </p:cNvSpPr>
          <p:nvPr>
            <p:ph type="title"/>
          </p:nvPr>
        </p:nvSpPr>
        <p:spPr>
          <a:xfrm>
            <a:off x="913149" y="770915"/>
            <a:ext cx="10364451" cy="1596177"/>
          </a:xfrm>
        </p:spPr>
        <p:txBody>
          <a:bodyPr>
            <a:normAutofit/>
          </a:bodyPr>
          <a:lstStyle/>
          <a:p>
            <a:r>
              <a:rPr lang="en-US" sz="3600" b="1" kern="100" dirty="0">
                <a:effectLst/>
                <a:latin typeface="Garamond" panose="02020404030301010803" pitchFamily="18" charset="0"/>
                <a:ea typeface="Times New Roman" panose="02020603050405020304" pitchFamily="18" charset="0"/>
                <a:cs typeface="Times New Roman" panose="02020603050405020304" pitchFamily="18" charset="0"/>
              </a:rPr>
              <a:t>Welcome to this presentation about how and why we’ve chosen this path for our genealogy forum.</a:t>
            </a:r>
            <a:endParaRPr lang="en-US" b="1" dirty="0"/>
          </a:p>
        </p:txBody>
      </p:sp>
      <p:pic>
        <p:nvPicPr>
          <p:cNvPr id="4" name="Picture 3">
            <a:extLst>
              <a:ext uri="{FF2B5EF4-FFF2-40B4-BE49-F238E27FC236}">
                <a16:creationId xmlns:a16="http://schemas.microsoft.com/office/drawing/2014/main" id="{0A44F7F8-CCF0-7EC9-1877-44DDC8A57913}"/>
              </a:ext>
            </a:extLst>
          </p:cNvPr>
          <p:cNvPicPr>
            <a:picLocks noChangeAspect="1"/>
          </p:cNvPicPr>
          <p:nvPr/>
        </p:nvPicPr>
        <p:blipFill>
          <a:blip r:embed="rId2" cstate="print"/>
          <a:stretch>
            <a:fillRect/>
          </a:stretch>
        </p:blipFill>
        <p:spPr>
          <a:xfrm>
            <a:off x="2846882" y="3641491"/>
            <a:ext cx="6858000" cy="20034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1698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B8FD9-D371-B891-1B85-6AD55ED0FAFA}"/>
              </a:ext>
            </a:extLst>
          </p:cNvPr>
          <p:cNvSpPr>
            <a:spLocks noGrp="1"/>
          </p:cNvSpPr>
          <p:nvPr>
            <p:ph type="title"/>
          </p:nvPr>
        </p:nvSpPr>
        <p:spPr/>
        <p:txBody>
          <a:bodyPr>
            <a:normAutofit/>
          </a:bodyPr>
          <a:lstStyle/>
          <a:p>
            <a:pPr marL="0" marR="0">
              <a:lnSpc>
                <a:spcPct val="115000"/>
              </a:lnSpc>
              <a:spcAft>
                <a:spcPts val="800"/>
              </a:spcAft>
            </a:pPr>
            <a:r>
              <a:rPr lang="en-US" sz="3600" b="1" kern="100" dirty="0">
                <a:effectLst/>
                <a:latin typeface="Garamond" panose="02020404030301010803" pitchFamily="18" charset="0"/>
                <a:ea typeface="Times New Roman" panose="02020603050405020304" pitchFamily="18" charset="0"/>
                <a:cs typeface="Times New Roman" panose="02020603050405020304" pitchFamily="18" charset="0"/>
              </a:rPr>
              <a:t>Let’s start with some </a:t>
            </a:r>
            <a:br>
              <a:rPr lang="en-US" sz="3600" b="1" kern="100" dirty="0">
                <a:effectLst/>
                <a:latin typeface="Garamond" panose="02020404030301010803" pitchFamily="18" charset="0"/>
                <a:ea typeface="Times New Roman" panose="02020603050405020304" pitchFamily="18" charset="0"/>
                <a:cs typeface="Times New Roman" panose="02020603050405020304" pitchFamily="18" charset="0"/>
              </a:rPr>
            </a:br>
            <a:r>
              <a:rPr lang="en-US" sz="3600" b="1" kern="100" dirty="0">
                <a:effectLst/>
                <a:latin typeface="Garamond" panose="02020404030301010803" pitchFamily="18" charset="0"/>
                <a:ea typeface="Times New Roman" panose="02020603050405020304" pitchFamily="18" charset="0"/>
                <a:cs typeface="Times New Roman" panose="02020603050405020304" pitchFamily="18" charset="0"/>
              </a:rPr>
              <a:t>driving principles:</a:t>
            </a:r>
            <a:endParaRPr lang="en-US" b="1" dirty="0"/>
          </a:p>
        </p:txBody>
      </p:sp>
      <p:pic>
        <p:nvPicPr>
          <p:cNvPr id="4" name="Picture 3">
            <a:extLst>
              <a:ext uri="{FF2B5EF4-FFF2-40B4-BE49-F238E27FC236}">
                <a16:creationId xmlns:a16="http://schemas.microsoft.com/office/drawing/2014/main" id="{7B1796C1-5B83-1F67-D62F-C4A67AA087BE}"/>
              </a:ext>
            </a:extLst>
          </p:cNvPr>
          <p:cNvPicPr>
            <a:picLocks noChangeAspect="1"/>
          </p:cNvPicPr>
          <p:nvPr/>
        </p:nvPicPr>
        <p:blipFill>
          <a:blip r:embed="rId2" cstate="print"/>
          <a:stretch>
            <a:fillRect/>
          </a:stretch>
        </p:blipFill>
        <p:spPr>
          <a:xfrm>
            <a:off x="1263171" y="2376092"/>
            <a:ext cx="5634322" cy="3016873"/>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BC86B5EF-0AEE-D1ED-0EDF-283D71E73D4C}"/>
              </a:ext>
            </a:extLst>
          </p:cNvPr>
          <p:cNvPicPr>
            <a:picLocks noChangeAspect="1"/>
          </p:cNvPicPr>
          <p:nvPr/>
        </p:nvPicPr>
        <p:blipFill>
          <a:blip r:embed="rId3" cstate="print"/>
          <a:srcRect b="3709"/>
          <a:stretch>
            <a:fillRect/>
          </a:stretch>
        </p:blipFill>
        <p:spPr>
          <a:xfrm>
            <a:off x="7144104" y="2285506"/>
            <a:ext cx="3311440" cy="31980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15308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94D9B84-D407-0C73-7D42-BA6ED9253673}"/>
              </a:ext>
            </a:extLst>
          </p:cNvPr>
          <p:cNvSpPr>
            <a:spLocks noGrp="1"/>
          </p:cNvSpPr>
          <p:nvPr>
            <p:ph type="title"/>
          </p:nvPr>
        </p:nvSpPr>
        <p:spPr>
          <a:xfrm>
            <a:off x="914400" y="619125"/>
            <a:ext cx="10363200" cy="1595438"/>
          </a:xfrm>
        </p:spPr>
        <p:txBody>
          <a:bodyPr>
            <a:normAutofit/>
          </a:bodyPr>
          <a:lstStyle/>
          <a:p>
            <a:pPr marL="0" marR="0" algn="ctr">
              <a:lnSpc>
                <a:spcPct val="115000"/>
              </a:lnSpc>
              <a:spcAft>
                <a:spcPts val="800"/>
              </a:spcAft>
            </a:pPr>
            <a:r>
              <a:rPr lang="en-US" sz="3600" b="1" kern="100" dirty="0">
                <a:effectLst/>
                <a:latin typeface="Garamond" panose="02020404030301010803" pitchFamily="18" charset="0"/>
                <a:ea typeface="Times New Roman" panose="02020603050405020304" pitchFamily="18" charset="0"/>
                <a:cs typeface="Times New Roman" panose="02020603050405020304" pitchFamily="18" charset="0"/>
              </a:rPr>
              <a:t>Greater than average </a:t>
            </a:r>
            <a:br>
              <a:rPr lang="en-US" sz="3600" b="1" kern="100" dirty="0">
                <a:effectLst/>
                <a:latin typeface="Garamond" panose="02020404030301010803" pitchFamily="18" charset="0"/>
                <a:ea typeface="Times New Roman" panose="02020603050405020304" pitchFamily="18" charset="0"/>
                <a:cs typeface="Times New Roman" panose="02020603050405020304" pitchFamily="18" charset="0"/>
              </a:rPr>
            </a:br>
            <a:r>
              <a:rPr lang="en-US" sz="3600" b="1" kern="100" dirty="0">
                <a:effectLst/>
                <a:latin typeface="Garamond" panose="02020404030301010803" pitchFamily="18" charset="0"/>
                <a:ea typeface="Times New Roman" panose="02020603050405020304" pitchFamily="18" charset="0"/>
                <a:cs typeface="Times New Roman" panose="02020603050405020304" pitchFamily="18" charset="0"/>
              </a:rPr>
              <a:t>communication:</a:t>
            </a:r>
            <a:endParaRPr lang="en-US" sz="1800" b="1"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DBBD8FC-1BB6-000E-CBAE-9A2D790C01ED}"/>
              </a:ext>
            </a:extLst>
          </p:cNvPr>
          <p:cNvPicPr>
            <a:picLocks noChangeAspect="1"/>
          </p:cNvPicPr>
          <p:nvPr/>
        </p:nvPicPr>
        <p:blipFill>
          <a:blip r:embed="rId2" cstate="print"/>
          <a:stretch>
            <a:fillRect/>
          </a:stretch>
        </p:blipFill>
        <p:spPr>
          <a:xfrm>
            <a:off x="315250" y="2286001"/>
            <a:ext cx="6261939" cy="3595542"/>
          </a:xfrm>
          <a:prstGeom prst="rect">
            <a:avLst/>
          </a:prstGeom>
        </p:spPr>
        <p:style>
          <a:lnRef idx="0">
            <a:schemeClr val="dk1"/>
          </a:lnRef>
          <a:fillRef idx="3">
            <a:schemeClr val="dk1"/>
          </a:fillRef>
          <a:effectRef idx="3">
            <a:schemeClr val="dk1"/>
          </a:effectRef>
          <a:fontRef idx="minor">
            <a:schemeClr val="lt1"/>
          </a:fontRef>
        </p:style>
      </p:pic>
      <p:pic>
        <p:nvPicPr>
          <p:cNvPr id="6" name="Picture 5">
            <a:extLst>
              <a:ext uri="{FF2B5EF4-FFF2-40B4-BE49-F238E27FC236}">
                <a16:creationId xmlns:a16="http://schemas.microsoft.com/office/drawing/2014/main" id="{5C5F69C9-01B7-C4E8-33B1-33D61BC48747}"/>
              </a:ext>
            </a:extLst>
          </p:cNvPr>
          <p:cNvPicPr>
            <a:picLocks noChangeAspect="1"/>
          </p:cNvPicPr>
          <p:nvPr/>
        </p:nvPicPr>
        <p:blipFill>
          <a:blip r:embed="rId3" cstate="print">
            <a:lum bright="10000"/>
          </a:blip>
          <a:srcRect l="16408" r="7749" b="19543"/>
          <a:stretch/>
        </p:blipFill>
        <p:spPr>
          <a:xfrm>
            <a:off x="6834239" y="2286001"/>
            <a:ext cx="2062710" cy="2719862"/>
          </a:xfrm>
          <a:prstGeom prst="rect">
            <a:avLst/>
          </a:prstGeom>
        </p:spPr>
        <p:style>
          <a:lnRef idx="0">
            <a:schemeClr val="dk1"/>
          </a:lnRef>
          <a:fillRef idx="3">
            <a:schemeClr val="dk1"/>
          </a:fillRef>
          <a:effectRef idx="3">
            <a:schemeClr val="dk1"/>
          </a:effectRef>
          <a:fontRef idx="minor">
            <a:schemeClr val="lt1"/>
          </a:fontRef>
        </p:style>
      </p:pic>
      <p:pic>
        <p:nvPicPr>
          <p:cNvPr id="7" name="Picture 6">
            <a:extLst>
              <a:ext uri="{FF2B5EF4-FFF2-40B4-BE49-F238E27FC236}">
                <a16:creationId xmlns:a16="http://schemas.microsoft.com/office/drawing/2014/main" id="{172EE21C-BF80-7DFA-DBFB-2BAA685608B8}"/>
              </a:ext>
            </a:extLst>
          </p:cNvPr>
          <p:cNvPicPr preferRelativeResize="0">
            <a:picLocks/>
          </p:cNvPicPr>
          <p:nvPr/>
        </p:nvPicPr>
        <p:blipFill>
          <a:blip r:embed="rId4" cstate="print"/>
          <a:srcRect l="8713" r="11287"/>
          <a:stretch/>
        </p:blipFill>
        <p:spPr>
          <a:xfrm>
            <a:off x="9011529" y="2990373"/>
            <a:ext cx="2926080" cy="2015490"/>
          </a:xfrm>
          <a:prstGeom prst="rect">
            <a:avLst/>
          </a:prstGeom>
        </p:spPr>
        <p:style>
          <a:lnRef idx="0">
            <a:schemeClr val="dk1"/>
          </a:lnRef>
          <a:fillRef idx="3">
            <a:schemeClr val="dk1"/>
          </a:fillRef>
          <a:effectRef idx="3">
            <a:schemeClr val="dk1"/>
          </a:effectRef>
          <a:fontRef idx="minor">
            <a:schemeClr val="lt1"/>
          </a:fontRef>
        </p:style>
      </p:pic>
    </p:spTree>
    <p:extLst>
      <p:ext uri="{BB962C8B-B14F-4D97-AF65-F5344CB8AC3E}">
        <p14:creationId xmlns:p14="http://schemas.microsoft.com/office/powerpoint/2010/main" val="358137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6BCC4D5-E795-4C27-A59A-C83C97FC8C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
            <a:extLst>
              <a:ext uri="{FF2B5EF4-FFF2-40B4-BE49-F238E27FC236}">
                <a16:creationId xmlns:a16="http://schemas.microsoft.com/office/drawing/2014/main" id="{AB6A6811-9498-4BC1-A514-B7ACB315B6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9B27C8F-0B0D-CE0F-10C0-CCDC54752133}"/>
              </a:ext>
            </a:extLst>
          </p:cNvPr>
          <p:cNvPicPr>
            <a:picLocks noChangeAspect="1"/>
          </p:cNvPicPr>
          <p:nvPr/>
        </p:nvPicPr>
        <p:blipFill>
          <a:blip r:embed="rId3" cstate="print"/>
          <a:stretch>
            <a:fillRect/>
          </a:stretch>
        </p:blipFill>
        <p:spPr>
          <a:xfrm>
            <a:off x="643465" y="876952"/>
            <a:ext cx="6909479" cy="5113014"/>
          </a:xfrm>
          <a:prstGeom prst="roundRect">
            <a:avLst>
              <a:gd name="adj" fmla="val 298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26" name="Picture 25">
            <a:extLst>
              <a:ext uri="{FF2B5EF4-FFF2-40B4-BE49-F238E27FC236}">
                <a16:creationId xmlns:a16="http://schemas.microsoft.com/office/drawing/2014/main" id="{D29A925F-0B65-4C0C-901C-04FBEBDD5D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84F61A-17E2-7EB7-7A0B-886A5C0C96D2}"/>
              </a:ext>
            </a:extLst>
          </p:cNvPr>
          <p:cNvSpPr>
            <a:spLocks noGrp="1"/>
          </p:cNvSpPr>
          <p:nvPr>
            <p:ph type="title"/>
          </p:nvPr>
        </p:nvSpPr>
        <p:spPr>
          <a:xfrm>
            <a:off x="7552944" y="876952"/>
            <a:ext cx="4427246" cy="5000552"/>
          </a:xfrm>
        </p:spPr>
        <p:txBody>
          <a:bodyPr>
            <a:normAutofit/>
          </a:bodyPr>
          <a:lstStyle/>
          <a:p>
            <a:pPr marL="0" marR="0">
              <a:spcAft>
                <a:spcPts val="800"/>
              </a:spcAft>
            </a:pPr>
            <a: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t>Take a critical eye</a:t>
            </a:r>
            <a:b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br>
            <a:b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br>
            <a: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t>to history/</a:t>
            </a:r>
            <a:b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br>
            <a:br>
              <a:rPr lang="en-US" sz="2800" b="1" kern="100" dirty="0">
                <a:effectLst/>
                <a:latin typeface="Aptos" panose="020B0004020202020204" pitchFamily="34" charset="0"/>
                <a:ea typeface="Times New Roman" panose="02020603050405020304" pitchFamily="18" charset="0"/>
                <a:cs typeface="Times New Roman" panose="02020603050405020304" pitchFamily="18" charset="0"/>
              </a:rPr>
            </a:br>
            <a: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t>Job task analysis of</a:t>
            </a:r>
            <a:b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br>
            <a: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t> </a:t>
            </a:r>
            <a:b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br>
            <a:r>
              <a:rPr lang="en-US" sz="2800" b="1" kern="100" dirty="0">
                <a:effectLst/>
                <a:latin typeface="Garamond" panose="02020404030301010803" pitchFamily="18" charset="0"/>
                <a:ea typeface="Times New Roman" panose="02020603050405020304" pitchFamily="18" charset="0"/>
                <a:cs typeface="Times New Roman" panose="02020603050405020304" pitchFamily="18" charset="0"/>
              </a:rPr>
              <a:t>VERBS-Val </a:t>
            </a:r>
            <a:r>
              <a:rPr lang="en-US" sz="2800" b="1" kern="100" dirty="0" err="1">
                <a:effectLst/>
                <a:latin typeface="Garamond" panose="02020404030301010803" pitchFamily="18" charset="0"/>
                <a:ea typeface="Times New Roman" panose="02020603050405020304" pitchFamily="18" charset="0"/>
                <a:cs typeface="Times New Roman" panose="02020603050405020304" pitchFamily="18" charset="0"/>
              </a:rPr>
              <a:t>Lubans</a:t>
            </a:r>
            <a:br>
              <a:rPr lang="en-US" sz="2800" b="1" kern="100" dirty="0">
                <a:effectLst/>
                <a:latin typeface="Aptos" panose="020B0004020202020204" pitchFamily="34" charset="0"/>
                <a:ea typeface="Times New Roman" panose="02020603050405020304" pitchFamily="18" charset="0"/>
                <a:cs typeface="Times New Roman" panose="02020603050405020304" pitchFamily="18" charset="0"/>
              </a:rPr>
            </a:br>
            <a:endParaRPr lang="en-US" sz="2800" b="1" dirty="0"/>
          </a:p>
        </p:txBody>
      </p:sp>
    </p:spTree>
    <p:extLst>
      <p:ext uri="{BB962C8B-B14F-4D97-AF65-F5344CB8AC3E}">
        <p14:creationId xmlns:p14="http://schemas.microsoft.com/office/powerpoint/2010/main" val="180552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C20A-45F1-95A4-CF77-2BF1675F7C84}"/>
              </a:ext>
            </a:extLst>
          </p:cNvPr>
          <p:cNvSpPr>
            <a:spLocks noGrp="1"/>
          </p:cNvSpPr>
          <p:nvPr>
            <p:ph type="title"/>
          </p:nvPr>
        </p:nvSpPr>
        <p:spPr/>
        <p:txBody>
          <a:bodyPr/>
          <a:lstStyle/>
          <a:p>
            <a:r>
              <a:rPr lang="en-US" b="1" kern="100" dirty="0">
                <a:latin typeface="Garamond" panose="02020404030301010803" pitchFamily="18" charset="0"/>
                <a:cs typeface="Times New Roman" panose="02020603050405020304" pitchFamily="18" charset="0"/>
              </a:rPr>
              <a:t>Seek Consensus/Proof</a:t>
            </a:r>
            <a:endParaRPr lang="en-US" dirty="0"/>
          </a:p>
        </p:txBody>
      </p:sp>
      <p:pic>
        <p:nvPicPr>
          <p:cNvPr id="4" name="Picture 3">
            <a:extLst>
              <a:ext uri="{FF2B5EF4-FFF2-40B4-BE49-F238E27FC236}">
                <a16:creationId xmlns:a16="http://schemas.microsoft.com/office/drawing/2014/main" id="{6A573FDB-FC80-6E48-44E4-C74E09C242F2}"/>
              </a:ext>
            </a:extLst>
          </p:cNvPr>
          <p:cNvPicPr>
            <a:picLocks noChangeAspect="1"/>
          </p:cNvPicPr>
          <p:nvPr/>
        </p:nvPicPr>
        <p:blipFill>
          <a:blip r:embed="rId2" cstate="print"/>
          <a:stretch>
            <a:fillRect/>
          </a:stretch>
        </p:blipFill>
        <p:spPr>
          <a:xfrm>
            <a:off x="913774" y="1912937"/>
            <a:ext cx="7447416" cy="411590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342FFEE5-80D0-BA21-CB0B-AF3638B1338E}"/>
              </a:ext>
            </a:extLst>
          </p:cNvPr>
          <p:cNvPicPr>
            <a:picLocks noChangeAspect="1"/>
          </p:cNvPicPr>
          <p:nvPr/>
        </p:nvPicPr>
        <p:blipFill>
          <a:blip r:embed="rId3" cstate="print"/>
          <a:stretch>
            <a:fillRect/>
          </a:stretch>
        </p:blipFill>
        <p:spPr>
          <a:xfrm>
            <a:off x="8676757" y="2140221"/>
            <a:ext cx="2419555" cy="35619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01366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18" name="Picture 2">
            <a:extLst>
              <a:ext uri="{FF2B5EF4-FFF2-40B4-BE49-F238E27FC236}">
                <a16:creationId xmlns:a16="http://schemas.microsoft.com/office/drawing/2014/main" id="{9ED2D02B-168C-4846-9451-256849035A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C9EE19A9-2588-4BFD-9DC4-2D6FB27970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2" name="Rectangle 21">
            <a:extLst>
              <a:ext uri="{FF2B5EF4-FFF2-40B4-BE49-F238E27FC236}">
                <a16:creationId xmlns:a16="http://schemas.microsoft.com/office/drawing/2014/main" id="{E86C2455-FCA9-4566-BBE4-F594DEE6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
            <a:extLst>
              <a:ext uri="{FF2B5EF4-FFF2-40B4-BE49-F238E27FC236}">
                <a16:creationId xmlns:a16="http://schemas.microsoft.com/office/drawing/2014/main" id="{6F407A26-46D4-4C7C-8CED-8CB9B35D8F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C5B10F3-8F6A-7B6C-5D9A-36665B8FA64B}"/>
              </a:ext>
            </a:extLst>
          </p:cNvPr>
          <p:cNvSpPr txBox="1"/>
          <p:nvPr/>
        </p:nvSpPr>
        <p:spPr>
          <a:xfrm>
            <a:off x="7570381" y="957486"/>
            <a:ext cx="3788305" cy="3363229"/>
          </a:xfrm>
          <a:prstGeom prst="rect">
            <a:avLst/>
          </a:prstGeom>
        </p:spPr>
        <p:txBody>
          <a:bodyPr vert="horz" lIns="91440" tIns="45720" rIns="91440" bIns="45720" rtlCol="0" anchor="b">
            <a:normAutofit fontScale="92500"/>
          </a:bodyPr>
          <a:lstStyle/>
          <a:p>
            <a:pPr marL="0" marR="0" algn="ctr" defTabSz="914400">
              <a:lnSpc>
                <a:spcPct val="90000"/>
              </a:lnSpc>
              <a:spcBef>
                <a:spcPct val="0"/>
              </a:spcBef>
              <a:spcAft>
                <a:spcPts val="800"/>
              </a:spcAft>
            </a:pPr>
            <a:r>
              <a:rPr lang="en-US" sz="4800" b="1" cap="all" dirty="0">
                <a:latin typeface="Garamond" panose="02020404030301010803" pitchFamily="18" charset="0"/>
                <a:ea typeface="+mj-ea"/>
                <a:cs typeface="+mj-cs"/>
              </a:rPr>
              <a:t>The Feeder: </a:t>
            </a:r>
          </a:p>
          <a:p>
            <a:pPr marL="0" marR="0" algn="ctr" defTabSz="914400">
              <a:lnSpc>
                <a:spcPct val="90000"/>
              </a:lnSpc>
              <a:spcBef>
                <a:spcPct val="0"/>
              </a:spcBef>
              <a:spcAft>
                <a:spcPts val="800"/>
              </a:spcAft>
            </a:pPr>
            <a:endParaRPr lang="en-US" sz="4800" b="1" cap="all" dirty="0">
              <a:latin typeface="Garamond" panose="02020404030301010803" pitchFamily="18" charset="0"/>
              <a:ea typeface="+mj-ea"/>
              <a:cs typeface="+mj-cs"/>
            </a:endParaRPr>
          </a:p>
          <a:p>
            <a:pPr marL="0" marR="0" algn="ctr" defTabSz="914400">
              <a:lnSpc>
                <a:spcPct val="90000"/>
              </a:lnSpc>
              <a:spcBef>
                <a:spcPct val="0"/>
              </a:spcBef>
              <a:spcAft>
                <a:spcPts val="800"/>
              </a:spcAft>
            </a:pPr>
            <a:r>
              <a:rPr lang="en-US" sz="4800" b="1" cap="all" dirty="0">
                <a:latin typeface="Garamond" panose="02020404030301010803" pitchFamily="18" charset="0"/>
                <a:ea typeface="+mj-ea"/>
                <a:cs typeface="+mj-cs"/>
              </a:rPr>
              <a:t>Why Facebook?</a:t>
            </a:r>
          </a:p>
        </p:txBody>
      </p:sp>
      <p:sp>
        <p:nvSpPr>
          <p:cNvPr id="26" name="Rounded Rectangle 5">
            <a:extLst>
              <a:ext uri="{FF2B5EF4-FFF2-40B4-BE49-F238E27FC236}">
                <a16:creationId xmlns:a16="http://schemas.microsoft.com/office/drawing/2014/main" id="{F59EA228-D10B-42CB-87DC-0E177555A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3313" y="804671"/>
            <a:ext cx="6269236" cy="52445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4" name="Picture 3">
            <a:extLst>
              <a:ext uri="{FF2B5EF4-FFF2-40B4-BE49-F238E27FC236}">
                <a16:creationId xmlns:a16="http://schemas.microsoft.com/office/drawing/2014/main" id="{20F8C1AD-99DB-3DA3-86CF-D05DF7AD161A}"/>
              </a:ext>
            </a:extLst>
          </p:cNvPr>
          <p:cNvPicPr>
            <a:picLocks noChangeAspect="1"/>
          </p:cNvPicPr>
          <p:nvPr/>
        </p:nvPicPr>
        <p:blipFill>
          <a:blip r:embed="rId4" cstate="print"/>
          <a:stretch>
            <a:fillRect/>
          </a:stretch>
        </p:blipFill>
        <p:spPr>
          <a:xfrm>
            <a:off x="4164785" y="1668600"/>
            <a:ext cx="2528170" cy="3393518"/>
          </a:xfrm>
          <a:prstGeom prst="rect">
            <a:avLst/>
          </a:prstGeom>
          <a:scene3d>
            <a:camera prst="orthographicFront"/>
            <a:lightRig rig="threePt" dir="t">
              <a:rot lat="0" lon="0" rev="2700000"/>
            </a:lightRig>
          </a:scene3d>
          <a:sp3d contourW="6350">
            <a:bevelT h="38100"/>
            <a:contourClr>
              <a:srgbClr val="C0C0C0"/>
            </a:contourClr>
          </a:sp3d>
        </p:spPr>
      </p:pic>
      <p:sp>
        <p:nvSpPr>
          <p:cNvPr id="28" name="Round Single Corner Rectangle 33">
            <a:extLst>
              <a:ext uri="{FF2B5EF4-FFF2-40B4-BE49-F238E27FC236}">
                <a16:creationId xmlns:a16="http://schemas.microsoft.com/office/drawing/2014/main" id="{54EB62E2-BB83-44B1-9A48-A5FA22B8E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33401" y="1102722"/>
            <a:ext cx="2737981" cy="2748573"/>
          </a:xfrm>
          <a:prstGeom prst="round1Rect">
            <a:avLst>
              <a:gd name="adj" fmla="val 5194"/>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F876110-D769-6C35-AA37-C23B6BA9FF01}"/>
              </a:ext>
            </a:extLst>
          </p:cNvPr>
          <p:cNvPicPr>
            <a:picLocks noChangeAspect="1"/>
          </p:cNvPicPr>
          <p:nvPr/>
        </p:nvPicPr>
        <p:blipFill>
          <a:blip r:embed="rId5" cstate="print"/>
          <a:stretch>
            <a:fillRect/>
          </a:stretch>
        </p:blipFill>
        <p:spPr>
          <a:xfrm>
            <a:off x="1678943" y="4171831"/>
            <a:ext cx="1652529" cy="1371600"/>
          </a:xfrm>
          <a:prstGeom prst="rect">
            <a:avLst/>
          </a:prstGeom>
        </p:spPr>
      </p:pic>
      <p:sp>
        <p:nvSpPr>
          <p:cNvPr id="30" name="Round Single Corner Rectangle 31">
            <a:extLst>
              <a:ext uri="{FF2B5EF4-FFF2-40B4-BE49-F238E27FC236}">
                <a16:creationId xmlns:a16="http://schemas.microsoft.com/office/drawing/2014/main" id="{13E7E319-841C-4E6A-BD70-58C55D597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1655389" y="3480526"/>
            <a:ext cx="1699639" cy="2754210"/>
          </a:xfrm>
          <a:prstGeom prst="round1Rect">
            <a:avLst>
              <a:gd name="adj" fmla="val 5992"/>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95489EA-0609-5EAA-9C3D-5F24B22FDD23}"/>
              </a:ext>
            </a:extLst>
          </p:cNvPr>
          <p:cNvPicPr>
            <a:picLocks noChangeAspect="1"/>
          </p:cNvPicPr>
          <p:nvPr/>
        </p:nvPicPr>
        <p:blipFill>
          <a:blip r:embed="rId6" cstate="print"/>
          <a:stretch>
            <a:fillRect/>
          </a:stretch>
        </p:blipFill>
        <p:spPr>
          <a:xfrm>
            <a:off x="1779406" y="1262511"/>
            <a:ext cx="1499904" cy="2428993"/>
          </a:xfrm>
          <a:prstGeom prst="rect">
            <a:avLst/>
          </a:prstGeom>
        </p:spPr>
      </p:pic>
      <p:sp>
        <p:nvSpPr>
          <p:cNvPr id="32" name="Round Same Side Corner Rectangle 32">
            <a:extLst>
              <a:ext uri="{FF2B5EF4-FFF2-40B4-BE49-F238E27FC236}">
                <a16:creationId xmlns:a16="http://schemas.microsoft.com/office/drawing/2014/main" id="{188CBDB3-1472-414D-BC4A-6938870CF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20564" y="2030630"/>
            <a:ext cx="4599433" cy="2754207"/>
          </a:xfrm>
          <a:prstGeom prst="round2SameRect">
            <a:avLst>
              <a:gd name="adj1" fmla="val 4020"/>
              <a:gd name="adj2" fmla="val 0"/>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AB7E6D53-C321-48E8-90E3-8B9B59E75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098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3B01F12-DF16-467D-8023-DC1521ED4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121800E6-736E-4095-8126-9F64ABC910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A7675A2-66AA-0CA2-B5D3-26F422E6B3B7}"/>
              </a:ext>
            </a:extLst>
          </p:cNvPr>
          <p:cNvPicPr>
            <a:picLocks noChangeAspect="1"/>
          </p:cNvPicPr>
          <p:nvPr/>
        </p:nvPicPr>
        <p:blipFill>
          <a:blip r:embed="rId3" cstate="print"/>
          <a:stretch>
            <a:fillRect/>
          </a:stretch>
        </p:blipFill>
        <p:spPr>
          <a:xfrm>
            <a:off x="643466" y="668808"/>
            <a:ext cx="3372876" cy="5529301"/>
          </a:xfrm>
          <a:prstGeom prst="roundRect">
            <a:avLst>
              <a:gd name="adj" fmla="val 298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5" name="Picture 4">
            <a:extLst>
              <a:ext uri="{FF2B5EF4-FFF2-40B4-BE49-F238E27FC236}">
                <a16:creationId xmlns:a16="http://schemas.microsoft.com/office/drawing/2014/main" id="{24413EC1-9A9A-7E41-6DE7-1F17EBA10D7B}"/>
              </a:ext>
            </a:extLst>
          </p:cNvPr>
          <p:cNvPicPr>
            <a:picLocks noChangeAspect="1"/>
          </p:cNvPicPr>
          <p:nvPr/>
        </p:nvPicPr>
        <p:blipFill>
          <a:blip r:embed="rId4" cstate="print"/>
          <a:stretch>
            <a:fillRect/>
          </a:stretch>
        </p:blipFill>
        <p:spPr>
          <a:xfrm>
            <a:off x="4180067" y="914192"/>
            <a:ext cx="3372877" cy="5071992"/>
          </a:xfrm>
          <a:prstGeom prst="roundRect">
            <a:avLst>
              <a:gd name="adj" fmla="val 298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5" name="Picture 14">
            <a:extLst>
              <a:ext uri="{FF2B5EF4-FFF2-40B4-BE49-F238E27FC236}">
                <a16:creationId xmlns:a16="http://schemas.microsoft.com/office/drawing/2014/main" id="{0672C7AB-0FB8-4DAC-B98F-9A160EA0385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343B6453-4EFA-58C2-9CC0-191D819C5152}"/>
              </a:ext>
            </a:extLst>
          </p:cNvPr>
          <p:cNvSpPr txBox="1"/>
          <p:nvPr/>
        </p:nvSpPr>
        <p:spPr>
          <a:xfrm>
            <a:off x="7709981" y="657337"/>
            <a:ext cx="3788305" cy="2358087"/>
          </a:xfrm>
          <a:prstGeom prst="rect">
            <a:avLst/>
          </a:prstGeom>
        </p:spPr>
        <p:txBody>
          <a:bodyPr vert="horz" lIns="91440" tIns="45720" rIns="91440" bIns="45720" rtlCol="0" anchor="b">
            <a:normAutofit fontScale="77500" lnSpcReduction="20000"/>
          </a:bodyPr>
          <a:lstStyle/>
          <a:p>
            <a:pPr marL="0" marR="0" algn="ctr" defTabSz="914400">
              <a:lnSpc>
                <a:spcPct val="90000"/>
              </a:lnSpc>
              <a:spcBef>
                <a:spcPct val="0"/>
              </a:spcBef>
              <a:spcAft>
                <a:spcPts val="800"/>
              </a:spcAft>
            </a:pPr>
            <a:r>
              <a:rPr lang="en-US" sz="4800" b="1" cap="all" dirty="0">
                <a:latin typeface="Garamond" panose="02020404030301010803" pitchFamily="18" charset="0"/>
                <a:ea typeface="+mj-ea"/>
                <a:cs typeface="+mj-cs"/>
              </a:rPr>
              <a:t>The Feeder: </a:t>
            </a:r>
          </a:p>
          <a:p>
            <a:pPr marL="0" marR="0" algn="ctr" defTabSz="914400">
              <a:lnSpc>
                <a:spcPct val="90000"/>
              </a:lnSpc>
              <a:spcBef>
                <a:spcPct val="0"/>
              </a:spcBef>
              <a:spcAft>
                <a:spcPts val="800"/>
              </a:spcAft>
            </a:pPr>
            <a:endParaRPr lang="en-US" sz="4800" b="1" cap="all" dirty="0">
              <a:latin typeface="Garamond" panose="02020404030301010803" pitchFamily="18" charset="0"/>
              <a:ea typeface="+mj-ea"/>
              <a:cs typeface="+mj-cs"/>
            </a:endParaRPr>
          </a:p>
          <a:p>
            <a:pPr marL="0" marR="0" algn="ctr" defTabSz="914400">
              <a:lnSpc>
                <a:spcPct val="90000"/>
              </a:lnSpc>
              <a:spcBef>
                <a:spcPct val="0"/>
              </a:spcBef>
              <a:spcAft>
                <a:spcPts val="800"/>
              </a:spcAft>
            </a:pPr>
            <a:r>
              <a:rPr lang="en-US" sz="4800" b="1" cap="all" dirty="0">
                <a:latin typeface="Garamond" panose="02020404030301010803" pitchFamily="18" charset="0"/>
                <a:ea typeface="+mj-ea"/>
                <a:cs typeface="+mj-cs"/>
              </a:rPr>
              <a:t>Why Facebook?</a:t>
            </a:r>
          </a:p>
        </p:txBody>
      </p:sp>
      <p:sp>
        <p:nvSpPr>
          <p:cNvPr id="12" name="TextBox 11">
            <a:extLst>
              <a:ext uri="{FF2B5EF4-FFF2-40B4-BE49-F238E27FC236}">
                <a16:creationId xmlns:a16="http://schemas.microsoft.com/office/drawing/2014/main" id="{3145D168-CAF7-40DE-4933-F6F25556FE4E}"/>
              </a:ext>
            </a:extLst>
          </p:cNvPr>
          <p:cNvSpPr txBox="1"/>
          <p:nvPr/>
        </p:nvSpPr>
        <p:spPr>
          <a:xfrm>
            <a:off x="7716669" y="3365611"/>
            <a:ext cx="4196900" cy="2625014"/>
          </a:xfrm>
          <a:prstGeom prst="rect">
            <a:avLst/>
          </a:prstGeom>
          <a:noFill/>
        </p:spPr>
        <p:txBody>
          <a:bodyPr wrap="square">
            <a:spAutoFit/>
          </a:bodyPr>
          <a:lstStyle/>
          <a:p>
            <a:pPr marL="0" marR="0">
              <a:lnSpc>
                <a:spcPct val="115000"/>
              </a:lnSpc>
              <a:spcAft>
                <a:spcPts val="800"/>
              </a:spcAft>
            </a:pPr>
            <a:r>
              <a:rPr lang="en-US" sz="1800" kern="100" dirty="0">
                <a:effectLst/>
                <a:latin typeface="Aptos" panose="020B0004020202020204" pitchFamily="34" charset="0"/>
                <a:ea typeface="Times New Roman" panose="02020603050405020304" pitchFamily="18" charset="0"/>
                <a:cs typeface="Times New Roman" panose="02020603050405020304" pitchFamily="18" charset="0"/>
              </a:rPr>
              <a:t>Keep it clean, apolitical, </a:t>
            </a:r>
            <a:r>
              <a:rPr lang="en-US" sz="1800" kern="100" dirty="0" err="1">
                <a:effectLst/>
                <a:latin typeface="Aptos" panose="020B0004020202020204" pitchFamily="34" charset="0"/>
                <a:ea typeface="Times New Roman" panose="02020603050405020304" pitchFamily="18" charset="0"/>
                <a:cs typeface="Times New Roman" panose="02020603050405020304" pitchFamily="18" charset="0"/>
              </a:rPr>
              <a:t>uncriticizing</a:t>
            </a:r>
            <a:r>
              <a:rPr lang="en-US" sz="1800" kern="100" dirty="0">
                <a:effectLst/>
                <a:latin typeface="Aptos" panose="020B0004020202020204" pitchFamily="34" charset="0"/>
                <a:ea typeface="Times New Roman" panose="02020603050405020304" pitchFamily="18" charset="0"/>
                <a:cs typeface="Times New Roman" panose="02020603050405020304" pitchFamily="18" charset="0"/>
              </a:rPr>
              <a:t> and lively. Vary history, meet cousins, family milestones, how do you relate, this day in history, chatter and humor. The quiet objective is discovery of</a:t>
            </a:r>
            <a:br>
              <a:rPr lang="en-US" kern="100" dirty="0">
                <a:latin typeface="Aptos" panose="020B0004020202020204" pitchFamily="34" charset="0"/>
                <a:ea typeface="Times New Roman" panose="02020603050405020304" pitchFamily="18" charset="0"/>
                <a:cs typeface="Times New Roman" panose="02020603050405020304" pitchFamily="18" charset="0"/>
              </a:rPr>
            </a:br>
            <a:r>
              <a:rPr lang="en-US" sz="1800" kern="100" dirty="0">
                <a:effectLst/>
                <a:latin typeface="Aptos" panose="020B0004020202020204" pitchFamily="34" charset="0"/>
                <a:ea typeface="Times New Roman" panose="02020603050405020304" pitchFamily="18" charset="0"/>
                <a:cs typeface="Times New Roman" panose="02020603050405020304" pitchFamily="18" charset="0"/>
              </a:rPr>
              <a:t>new cousins- their lines. Promote submission of lines and DNA.  PICTURES!</a:t>
            </a:r>
          </a:p>
        </p:txBody>
      </p:sp>
    </p:spTree>
    <p:extLst>
      <p:ext uri="{BB962C8B-B14F-4D97-AF65-F5344CB8AC3E}">
        <p14:creationId xmlns:p14="http://schemas.microsoft.com/office/powerpoint/2010/main" val="2337353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05FD8AB6-2097-0C92-8B14-596B8C237330}"/>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5FF8E77-8D72-4E1E-B043-CDBB0B423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3F41E161-C482-4310-909E-5F665E3B66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FF28BF0-2F3A-56B1-CE09-E3AC9B9FD939}"/>
              </a:ext>
            </a:extLst>
          </p:cNvPr>
          <p:cNvPicPr>
            <a:picLocks noChangeAspect="1"/>
          </p:cNvPicPr>
          <p:nvPr/>
        </p:nvPicPr>
        <p:blipFill>
          <a:blip r:embed="rId3" cstate="print"/>
          <a:stretch>
            <a:fillRect/>
          </a:stretch>
        </p:blipFill>
        <p:spPr>
          <a:xfrm>
            <a:off x="1111637" y="881810"/>
            <a:ext cx="5574456" cy="355371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4" name="Picture 3">
            <a:extLst>
              <a:ext uri="{FF2B5EF4-FFF2-40B4-BE49-F238E27FC236}">
                <a16:creationId xmlns:a16="http://schemas.microsoft.com/office/drawing/2014/main" id="{9DDF338B-D9C2-B2FF-FA03-23D03EA4A0A9}"/>
              </a:ext>
            </a:extLst>
          </p:cNvPr>
          <p:cNvPicPr>
            <a:picLocks noChangeAspect="1"/>
          </p:cNvPicPr>
          <p:nvPr/>
        </p:nvPicPr>
        <p:blipFill>
          <a:blip r:embed="rId4" cstate="print"/>
          <a:stretch>
            <a:fillRect/>
          </a:stretch>
        </p:blipFill>
        <p:spPr>
          <a:xfrm>
            <a:off x="1822430" y="4609092"/>
            <a:ext cx="3995592" cy="175806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6" name="Picture 15">
            <a:extLst>
              <a:ext uri="{FF2B5EF4-FFF2-40B4-BE49-F238E27FC236}">
                <a16:creationId xmlns:a16="http://schemas.microsoft.com/office/drawing/2014/main" id="{A161B296-21A9-47B8-8EFF-F20E8C46F3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A6C9A0AC-057B-7D39-DFC1-9C948EF58BCF}"/>
              </a:ext>
            </a:extLst>
          </p:cNvPr>
          <p:cNvSpPr>
            <a:spLocks noGrp="1"/>
          </p:cNvSpPr>
          <p:nvPr>
            <p:ph sz="quarter" idx="13"/>
          </p:nvPr>
        </p:nvSpPr>
        <p:spPr>
          <a:xfrm>
            <a:off x="7512709" y="1441094"/>
            <a:ext cx="3899841" cy="4773442"/>
          </a:xfrm>
        </p:spPr>
        <p:txBody>
          <a:bodyPr>
            <a:normAutofit/>
          </a:bodyPr>
          <a:lstStyle/>
          <a:p>
            <a:pPr>
              <a:spcAft>
                <a:spcPts val="800"/>
              </a:spcAft>
            </a:pPr>
            <a:r>
              <a:rPr lang="en-US" kern="100" cap="none" dirty="0">
                <a:effectLst/>
                <a:latin typeface="Garamond" panose="02020404030301010803" pitchFamily="18" charset="0"/>
                <a:ea typeface="Times New Roman" panose="02020603050405020304" pitchFamily="18" charset="0"/>
                <a:cs typeface="Times New Roman" panose="02020603050405020304" pitchFamily="18" charset="0"/>
              </a:rPr>
              <a:t>What would you do with an UNLIMITED DATA STORAGE repository?</a:t>
            </a:r>
            <a:endParaRPr lang="en-US" kern="100" cap="none" dirty="0">
              <a:latin typeface="Garamond" panose="02020404030301010803" pitchFamily="18" charset="0"/>
              <a:ea typeface="Times New Roman" panose="02020603050405020304" pitchFamily="18" charset="0"/>
              <a:cs typeface="Times New Roman" panose="02020603050405020304" pitchFamily="18" charset="0"/>
            </a:endParaRPr>
          </a:p>
          <a:p>
            <a:pPr>
              <a:spcAft>
                <a:spcPts val="800"/>
              </a:spcAft>
            </a:pPr>
            <a:endParaRPr lang="en-US" kern="100" cap="none" dirty="0">
              <a:effectLst/>
              <a:latin typeface="Garamond" panose="02020404030301010803" pitchFamily="18" charset="0"/>
              <a:ea typeface="Times New Roman" panose="02020603050405020304" pitchFamily="18" charset="0"/>
              <a:cs typeface="Times New Roman" panose="02020603050405020304" pitchFamily="18" charset="0"/>
            </a:endParaRPr>
          </a:p>
          <a:p>
            <a:pPr>
              <a:spcAft>
                <a:spcPts val="800"/>
              </a:spcAft>
            </a:pPr>
            <a:r>
              <a:rPr lang="en-US" kern="100" cap="none" dirty="0">
                <a:effectLst/>
                <a:latin typeface="Garamond" panose="02020404030301010803" pitchFamily="18" charset="0"/>
                <a:ea typeface="Times New Roman" panose="02020603050405020304" pitchFamily="18" charset="0"/>
                <a:cs typeface="Times New Roman" panose="02020603050405020304" pitchFamily="18" charset="0"/>
              </a:rPr>
              <a:t>We acquired three of five domains on </a:t>
            </a:r>
            <a:r>
              <a:rPr lang="en-US" kern="100" cap="none" dirty="0" err="1">
                <a:latin typeface="Garamond" panose="02020404030301010803" pitchFamily="18" charset="0"/>
                <a:ea typeface="Times New Roman" panose="02020603050405020304" pitchFamily="18" charset="0"/>
                <a:cs typeface="Times New Roman" panose="02020603050405020304" pitchFamily="18" charset="0"/>
              </a:rPr>
              <a:t>N</a:t>
            </a:r>
            <a:r>
              <a:rPr lang="en-US" kern="100" cap="none" dirty="0" err="1">
                <a:effectLst/>
                <a:latin typeface="Garamond" panose="02020404030301010803" pitchFamily="18" charset="0"/>
                <a:ea typeface="Times New Roman" panose="02020603050405020304" pitchFamily="18" charset="0"/>
                <a:cs typeface="Times New Roman" panose="02020603050405020304" pitchFamily="18" charset="0"/>
              </a:rPr>
              <a:t>etfirms</a:t>
            </a:r>
            <a:endParaRPr lang="en-US" kern="100" cap="none" dirty="0">
              <a:effectLst/>
              <a:latin typeface="Garamond" panose="02020404030301010803" pitchFamily="18" charset="0"/>
              <a:ea typeface="Times New Roman" panose="02020603050405020304" pitchFamily="18" charset="0"/>
              <a:cs typeface="Times New Roman" panose="02020603050405020304" pitchFamily="18" charset="0"/>
            </a:endParaRPr>
          </a:p>
          <a:p>
            <a:endParaRPr lang="en-US" cap="none" dirty="0">
              <a:latin typeface="Garamond" panose="02020404030301010803" pitchFamily="18" charset="0"/>
            </a:endParaRPr>
          </a:p>
        </p:txBody>
      </p:sp>
    </p:spTree>
    <p:extLst>
      <p:ext uri="{BB962C8B-B14F-4D97-AF65-F5344CB8AC3E}">
        <p14:creationId xmlns:p14="http://schemas.microsoft.com/office/powerpoint/2010/main" val="2622635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023A7A03-CECD-830C-07B7-55D0555C6579}"/>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91A7565F-F9D3-4B50-A0C0-F5DECF717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2">
            <a:extLst>
              <a:ext uri="{FF2B5EF4-FFF2-40B4-BE49-F238E27FC236}">
                <a16:creationId xmlns:a16="http://schemas.microsoft.com/office/drawing/2014/main" id="{B88FCE58-3297-424D-A0C7-5C2C65EF7C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54" name="Rounded Rectangle 15">
            <a:extLst>
              <a:ext uri="{FF2B5EF4-FFF2-40B4-BE49-F238E27FC236}">
                <a16:creationId xmlns:a16="http://schemas.microsoft.com/office/drawing/2014/main" id="{D61BC5E4-A631-42CB-B26A-CC9C5FABF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2725" y="618517"/>
            <a:ext cx="2227213" cy="2023225"/>
          </a:xfrm>
          <a:prstGeom prst="roundRect">
            <a:avLst>
              <a:gd name="adj" fmla="val 5241"/>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pPr>
            <a:endParaRPr lang="en-US" sz="3200" cap="all">
              <a:solidFill>
                <a:schemeClr val="bg1">
                  <a:lumMod val="50000"/>
                </a:schemeClr>
              </a:solidFill>
            </a:endParaRPr>
          </a:p>
        </p:txBody>
      </p:sp>
      <p:pic>
        <p:nvPicPr>
          <p:cNvPr id="11" name="Picture 10">
            <a:extLst>
              <a:ext uri="{FF2B5EF4-FFF2-40B4-BE49-F238E27FC236}">
                <a16:creationId xmlns:a16="http://schemas.microsoft.com/office/drawing/2014/main" id="{B3B1BAFE-11DF-40BE-DD20-2DE910CBCCBF}"/>
              </a:ext>
            </a:extLst>
          </p:cNvPr>
          <p:cNvPicPr>
            <a:picLocks noChangeAspect="1"/>
          </p:cNvPicPr>
          <p:nvPr/>
        </p:nvPicPr>
        <p:blipFill>
          <a:blip r:embed="rId3" cstate="print"/>
          <a:srcRect t="18711" b="53809"/>
          <a:stretch>
            <a:fillRect/>
          </a:stretch>
        </p:blipFill>
        <p:spPr>
          <a:xfrm>
            <a:off x="4846459" y="1041984"/>
            <a:ext cx="1979745" cy="1176291"/>
          </a:xfrm>
          <a:prstGeom prst="rect">
            <a:avLst/>
          </a:prstGeom>
        </p:spPr>
      </p:pic>
      <p:sp>
        <p:nvSpPr>
          <p:cNvPr id="56" name="Rounded Rectangle 17">
            <a:extLst>
              <a:ext uri="{FF2B5EF4-FFF2-40B4-BE49-F238E27FC236}">
                <a16:creationId xmlns:a16="http://schemas.microsoft.com/office/drawing/2014/main" id="{CDA2F7A7-31CB-448F-A2F0-8F69CBECC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61211" y="618517"/>
            <a:ext cx="2227213" cy="2023225"/>
          </a:xfrm>
          <a:prstGeom prst="roundRect">
            <a:avLst>
              <a:gd name="adj" fmla="val 5241"/>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pPr>
            <a:endParaRPr lang="en-US" sz="3200" cap="all">
              <a:solidFill>
                <a:schemeClr val="bg1">
                  <a:lumMod val="50000"/>
                </a:schemeClr>
              </a:solidFill>
            </a:endParaRPr>
          </a:p>
        </p:txBody>
      </p:sp>
      <p:pic>
        <p:nvPicPr>
          <p:cNvPr id="10" name="Picture 9">
            <a:extLst>
              <a:ext uri="{FF2B5EF4-FFF2-40B4-BE49-F238E27FC236}">
                <a16:creationId xmlns:a16="http://schemas.microsoft.com/office/drawing/2014/main" id="{5C9B397E-169D-0ED9-42E1-849D6156E300}"/>
              </a:ext>
            </a:extLst>
          </p:cNvPr>
          <p:cNvPicPr>
            <a:picLocks noChangeAspect="1"/>
          </p:cNvPicPr>
          <p:nvPr/>
        </p:nvPicPr>
        <p:blipFill>
          <a:blip r:embed="rId4" cstate="print"/>
          <a:srcRect t="13500" b="51786"/>
          <a:stretch>
            <a:fillRect/>
          </a:stretch>
        </p:blipFill>
        <p:spPr>
          <a:xfrm>
            <a:off x="7284946" y="887158"/>
            <a:ext cx="1979745" cy="1485943"/>
          </a:xfrm>
          <a:prstGeom prst="rect">
            <a:avLst/>
          </a:prstGeom>
        </p:spPr>
      </p:pic>
      <p:sp>
        <p:nvSpPr>
          <p:cNvPr id="58" name="Rounded Rectangle 19">
            <a:extLst>
              <a:ext uri="{FF2B5EF4-FFF2-40B4-BE49-F238E27FC236}">
                <a16:creationId xmlns:a16="http://schemas.microsoft.com/office/drawing/2014/main" id="{58AF9937-8E2C-46C7-B326-FA6B955BD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697" y="618517"/>
            <a:ext cx="2227213" cy="2023225"/>
          </a:xfrm>
          <a:prstGeom prst="roundRect">
            <a:avLst>
              <a:gd name="adj" fmla="val 5241"/>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pPr>
            <a:endParaRPr lang="en-US" sz="3200" cap="all">
              <a:solidFill>
                <a:schemeClr val="bg1">
                  <a:lumMod val="50000"/>
                </a:schemeClr>
              </a:solidFill>
            </a:endParaRPr>
          </a:p>
        </p:txBody>
      </p:sp>
      <p:pic>
        <p:nvPicPr>
          <p:cNvPr id="9" name="Picture 8">
            <a:extLst>
              <a:ext uri="{FF2B5EF4-FFF2-40B4-BE49-F238E27FC236}">
                <a16:creationId xmlns:a16="http://schemas.microsoft.com/office/drawing/2014/main" id="{BFE1F7F2-AA8F-DF4C-E08C-E280B45D0E08}"/>
              </a:ext>
            </a:extLst>
          </p:cNvPr>
          <p:cNvPicPr>
            <a:picLocks noChangeAspect="1"/>
          </p:cNvPicPr>
          <p:nvPr/>
        </p:nvPicPr>
        <p:blipFill>
          <a:blip r:embed="rId5" cstate="print"/>
          <a:srcRect t="8682" b="33608"/>
          <a:stretch>
            <a:fillRect/>
          </a:stretch>
        </p:blipFill>
        <p:spPr>
          <a:xfrm>
            <a:off x="9992657" y="730919"/>
            <a:ext cx="1441293" cy="1798422"/>
          </a:xfrm>
          <a:prstGeom prst="rect">
            <a:avLst/>
          </a:prstGeom>
        </p:spPr>
      </p:pic>
      <p:pic>
        <p:nvPicPr>
          <p:cNvPr id="60" name="Picture 59">
            <a:extLst>
              <a:ext uri="{FF2B5EF4-FFF2-40B4-BE49-F238E27FC236}">
                <a16:creationId xmlns:a16="http://schemas.microsoft.com/office/drawing/2014/main" id="{AB03762C-8881-44DC-9C35-50A839E3E23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754F9F1A-0ECB-4AA5-D0A5-8A8575E2B8DD}"/>
              </a:ext>
            </a:extLst>
          </p:cNvPr>
          <p:cNvSpPr>
            <a:spLocks noGrp="1"/>
          </p:cNvSpPr>
          <p:nvPr>
            <p:ph sz="quarter" idx="13"/>
          </p:nvPr>
        </p:nvSpPr>
        <p:spPr>
          <a:xfrm>
            <a:off x="4722724" y="2870977"/>
            <a:ext cx="7104186" cy="3389146"/>
          </a:xfrm>
        </p:spPr>
        <p:txBody>
          <a:bodyPr>
            <a:normAutofit fontScale="92500"/>
          </a:bodyPr>
          <a:lstStyle/>
          <a:p>
            <a:pPr>
              <a:lnSpc>
                <a:spcPct val="110000"/>
              </a:lnSpc>
              <a:spcAft>
                <a:spcPts val="800"/>
              </a:spcAft>
            </a:pPr>
            <a:r>
              <a:rPr lang="en-US" sz="1300" kern="100" dirty="0">
                <a:effectLst/>
                <a:latin typeface="Aptos" panose="020B0004020202020204" pitchFamily="34" charset="0"/>
                <a:ea typeface="Times New Roman" panose="02020603050405020304" pitchFamily="18" charset="0"/>
                <a:cs typeface="Times New Roman" panose="02020603050405020304" pitchFamily="18" charset="0"/>
              </a:rPr>
              <a:t>Our books begin as word documents submitted in single spaced, twelve point sized, Garamond font on pages margined as 1”/1”/1”/1&amp;1/4” (mirroring).  </a:t>
            </a:r>
          </a:p>
          <a:p>
            <a:pPr>
              <a:lnSpc>
                <a:spcPct val="110000"/>
              </a:lnSpc>
              <a:spcAft>
                <a:spcPts val="800"/>
              </a:spcAft>
            </a:pPr>
            <a:r>
              <a:rPr lang="en-US" sz="1300" kern="100" dirty="0">
                <a:effectLst/>
                <a:latin typeface="Aptos" panose="020B0004020202020204" pitchFamily="34" charset="0"/>
                <a:ea typeface="Times New Roman" panose="02020603050405020304" pitchFamily="18" charset="0"/>
                <a:cs typeface="Times New Roman" panose="02020603050405020304" pitchFamily="18" charset="0"/>
              </a:rPr>
              <a:t>Authors agree to zero pay. </a:t>
            </a:r>
          </a:p>
          <a:p>
            <a:pPr>
              <a:lnSpc>
                <a:spcPct val="110000"/>
              </a:lnSpc>
              <a:spcAft>
                <a:spcPts val="800"/>
              </a:spcAft>
            </a:pPr>
            <a:r>
              <a:rPr lang="en-US" sz="1300" kern="100" dirty="0">
                <a:effectLst/>
                <a:latin typeface="Aptos" panose="020B0004020202020204" pitchFamily="34" charset="0"/>
                <a:ea typeface="Times New Roman" panose="02020603050405020304" pitchFamily="18" charset="0"/>
                <a:cs typeface="Times New Roman" panose="02020603050405020304" pitchFamily="18" charset="0"/>
              </a:rPr>
              <a:t>Drafts are applied with images by editor then forwarded to WordPress &gt; Kindle Direct Press… </a:t>
            </a:r>
          </a:p>
          <a:p>
            <a:pPr>
              <a:lnSpc>
                <a:spcPct val="110000"/>
              </a:lnSpc>
              <a:spcAft>
                <a:spcPts val="800"/>
              </a:spcAft>
            </a:pPr>
            <a:r>
              <a:rPr lang="en-US" sz="1300" kern="100" dirty="0">
                <a:effectLst/>
                <a:latin typeface="Aptos" panose="020B0004020202020204" pitchFamily="34" charset="0"/>
                <a:ea typeface="Times New Roman" panose="02020603050405020304" pitchFamily="18" charset="0"/>
                <a:cs typeface="Times New Roman" panose="02020603050405020304" pitchFamily="18" charset="0"/>
              </a:rPr>
              <a:t>if physical copies are needed, they’re print on demand … marketed via Amazon. </a:t>
            </a:r>
          </a:p>
          <a:p>
            <a:pPr>
              <a:lnSpc>
                <a:spcPct val="110000"/>
              </a:lnSpc>
              <a:spcAft>
                <a:spcPts val="800"/>
              </a:spcAft>
            </a:pPr>
            <a:r>
              <a:rPr lang="en-US" sz="1300" kern="100" dirty="0">
                <a:effectLst/>
                <a:latin typeface="Aptos" panose="020B0004020202020204" pitchFamily="34" charset="0"/>
                <a:ea typeface="Times New Roman" panose="02020603050405020304" pitchFamily="18" charset="0"/>
                <a:cs typeface="Times New Roman" panose="02020603050405020304" pitchFamily="18" charset="0"/>
              </a:rPr>
              <a:t>Cover art created at editor level. </a:t>
            </a:r>
          </a:p>
          <a:p>
            <a:pPr>
              <a:lnSpc>
                <a:spcPct val="110000"/>
              </a:lnSpc>
              <a:spcAft>
                <a:spcPts val="800"/>
              </a:spcAft>
            </a:pPr>
            <a:r>
              <a:rPr lang="en-US" sz="1300" kern="100" dirty="0">
                <a:effectLst/>
                <a:latin typeface="Aptos" panose="020B0004020202020204" pitchFamily="34" charset="0"/>
                <a:ea typeface="Times New Roman" panose="02020603050405020304" pitchFamily="18" charset="0"/>
                <a:cs typeface="Times New Roman" panose="02020603050405020304" pitchFamily="18" charset="0"/>
              </a:rPr>
              <a:t>Author/ Editor/ Publisher merit about a 70% discount. Full price for Amazon</a:t>
            </a:r>
          </a:p>
          <a:p>
            <a:pPr>
              <a:lnSpc>
                <a:spcPct val="110000"/>
              </a:lnSpc>
              <a:spcAft>
                <a:spcPts val="800"/>
              </a:spcAft>
            </a:pPr>
            <a:r>
              <a:rPr lang="en-US" sz="1300" kern="100" dirty="0">
                <a:effectLst/>
                <a:latin typeface="Aptos" panose="020B0004020202020204" pitchFamily="34" charset="0"/>
                <a:ea typeface="Times New Roman" panose="02020603050405020304" pitchFamily="18" charset="0"/>
                <a:cs typeface="Times New Roman" panose="02020603050405020304" pitchFamily="18" charset="0"/>
              </a:rPr>
              <a:t>distribution is set by author/ publisher with about $4.00/ copy benefitting BFRG.</a:t>
            </a:r>
          </a:p>
        </p:txBody>
      </p:sp>
      <p:sp>
        <p:nvSpPr>
          <p:cNvPr id="2" name="Title 1">
            <a:extLst>
              <a:ext uri="{FF2B5EF4-FFF2-40B4-BE49-F238E27FC236}">
                <a16:creationId xmlns:a16="http://schemas.microsoft.com/office/drawing/2014/main" id="{BA6578A1-D500-7A3D-E4E4-E73761B8AAD7}"/>
              </a:ext>
            </a:extLst>
          </p:cNvPr>
          <p:cNvSpPr>
            <a:spLocks noGrp="1"/>
          </p:cNvSpPr>
          <p:nvPr>
            <p:ph type="title"/>
          </p:nvPr>
        </p:nvSpPr>
        <p:spPr>
          <a:xfrm>
            <a:off x="654649" y="618517"/>
            <a:ext cx="3748035" cy="5641606"/>
          </a:xfrm>
        </p:spPr>
        <p:txBody>
          <a:bodyPr>
            <a:normAutofit/>
          </a:bodyPr>
          <a:lstStyle/>
          <a:p>
            <a:r>
              <a:rPr lang="en-US" b="1" kern="100" dirty="0">
                <a:latin typeface="Garamond" panose="02020404030301010803" pitchFamily="18" charset="0"/>
                <a:cs typeface="Times New Roman" panose="02020603050405020304" pitchFamily="18" charset="0"/>
              </a:rPr>
              <a:t>Burleson Heritage Publishing </a:t>
            </a:r>
          </a:p>
        </p:txBody>
      </p:sp>
    </p:spTree>
    <p:extLst>
      <p:ext uri="{BB962C8B-B14F-4D97-AF65-F5344CB8AC3E}">
        <p14:creationId xmlns:p14="http://schemas.microsoft.com/office/powerpoint/2010/main" val="1445219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41DD4-E479-200D-D3E3-65E63F7B0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66E7B5-38D9-1016-9CC6-9D0034CED96B}"/>
              </a:ext>
            </a:extLst>
          </p:cNvPr>
          <p:cNvSpPr>
            <a:spLocks noGrp="1"/>
          </p:cNvSpPr>
          <p:nvPr>
            <p:ph type="title"/>
          </p:nvPr>
        </p:nvSpPr>
        <p:spPr/>
        <p:txBody>
          <a:bodyPr/>
          <a:lstStyle/>
          <a:p>
            <a:r>
              <a:rPr lang="en-US" sz="3600" b="1" kern="100" dirty="0">
                <a:latin typeface="Garamond" panose="02020404030301010803" pitchFamily="18" charset="0"/>
                <a:cs typeface="Times New Roman" panose="02020603050405020304" pitchFamily="18" charset="0"/>
              </a:rPr>
              <a:t>Burleson Heritage Publishing </a:t>
            </a:r>
            <a:endParaRPr lang="en-US" dirty="0"/>
          </a:p>
        </p:txBody>
      </p:sp>
      <p:pic>
        <p:nvPicPr>
          <p:cNvPr id="3074" name="Picture 2">
            <a:extLst>
              <a:ext uri="{FF2B5EF4-FFF2-40B4-BE49-F238E27FC236}">
                <a16:creationId xmlns:a16="http://schemas.microsoft.com/office/drawing/2014/main" id="{4798E131-6159-C5AD-916C-C38775C07D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615" y="2149991"/>
            <a:ext cx="1534148" cy="1856319"/>
          </a:xfrm>
          <a:prstGeom prst="rect">
            <a:avLst/>
          </a:prstGeom>
        </p:spPr>
        <p:style>
          <a:lnRef idx="0">
            <a:schemeClr val="dk1"/>
          </a:lnRef>
          <a:fillRef idx="3">
            <a:schemeClr val="dk1"/>
          </a:fillRef>
          <a:effectRef idx="3">
            <a:schemeClr val="dk1"/>
          </a:effectRef>
          <a:fontRef idx="minor">
            <a:schemeClr val="lt1"/>
          </a:fontRef>
        </p:style>
      </p:pic>
      <p:pic>
        <p:nvPicPr>
          <p:cNvPr id="3076" name="Picture 4">
            <a:extLst>
              <a:ext uri="{FF2B5EF4-FFF2-40B4-BE49-F238E27FC236}">
                <a16:creationId xmlns:a16="http://schemas.microsoft.com/office/drawing/2014/main" id="{4BB3CF3F-C46F-C195-6426-2416518E46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5449" y="2149992"/>
            <a:ext cx="1485055" cy="1856319"/>
          </a:xfrm>
          <a:prstGeom prst="rect">
            <a:avLst/>
          </a:prstGeom>
        </p:spPr>
        <p:style>
          <a:lnRef idx="0">
            <a:schemeClr val="dk1"/>
          </a:lnRef>
          <a:fillRef idx="3">
            <a:schemeClr val="dk1"/>
          </a:fillRef>
          <a:effectRef idx="3">
            <a:schemeClr val="dk1"/>
          </a:effectRef>
          <a:fontRef idx="minor">
            <a:schemeClr val="lt1"/>
          </a:fontRef>
        </p:style>
      </p:pic>
      <p:pic>
        <p:nvPicPr>
          <p:cNvPr id="3078" name="Picture 6">
            <a:extLst>
              <a:ext uri="{FF2B5EF4-FFF2-40B4-BE49-F238E27FC236}">
                <a16:creationId xmlns:a16="http://schemas.microsoft.com/office/drawing/2014/main" id="{19F5F2BE-1E2D-BE66-F307-EFCCA67896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4190" y="2149993"/>
            <a:ext cx="1503619" cy="1856319"/>
          </a:xfrm>
          <a:prstGeom prst="rect">
            <a:avLst/>
          </a:prstGeom>
        </p:spPr>
        <p:style>
          <a:lnRef idx="0">
            <a:schemeClr val="dk1"/>
          </a:lnRef>
          <a:fillRef idx="3">
            <a:schemeClr val="dk1"/>
          </a:fillRef>
          <a:effectRef idx="3">
            <a:schemeClr val="dk1"/>
          </a:effectRef>
          <a:fontRef idx="minor">
            <a:schemeClr val="lt1"/>
          </a:fontRef>
        </p:style>
      </p:pic>
      <p:pic>
        <p:nvPicPr>
          <p:cNvPr id="3080" name="Picture 8">
            <a:extLst>
              <a:ext uri="{FF2B5EF4-FFF2-40B4-BE49-F238E27FC236}">
                <a16:creationId xmlns:a16="http://schemas.microsoft.com/office/drawing/2014/main" id="{A8C26507-B59D-96BC-4808-7D3A3B4C82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0099" y="2150525"/>
            <a:ext cx="1383645" cy="1856319"/>
          </a:xfrm>
          <a:prstGeom prst="rect">
            <a:avLst/>
          </a:prstGeom>
        </p:spPr>
        <p:style>
          <a:lnRef idx="0">
            <a:schemeClr val="dk1"/>
          </a:lnRef>
          <a:fillRef idx="3">
            <a:schemeClr val="dk1"/>
          </a:fillRef>
          <a:effectRef idx="3">
            <a:schemeClr val="dk1"/>
          </a:effectRef>
          <a:fontRef idx="minor">
            <a:schemeClr val="lt1"/>
          </a:fontRef>
        </p:style>
      </p:pic>
      <p:pic>
        <p:nvPicPr>
          <p:cNvPr id="3082" name="Picture 10">
            <a:extLst>
              <a:ext uri="{FF2B5EF4-FFF2-40B4-BE49-F238E27FC236}">
                <a16:creationId xmlns:a16="http://schemas.microsoft.com/office/drawing/2014/main" id="{BB54EC70-2295-8A8C-3CBE-2E75C37B27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77430" y="2150531"/>
            <a:ext cx="1538922" cy="1879600"/>
          </a:xfrm>
          <a:prstGeom prst="rect">
            <a:avLst/>
          </a:prstGeom>
        </p:spPr>
        <p:style>
          <a:lnRef idx="0">
            <a:schemeClr val="dk1"/>
          </a:lnRef>
          <a:fillRef idx="3">
            <a:schemeClr val="dk1"/>
          </a:fillRef>
          <a:effectRef idx="3">
            <a:schemeClr val="dk1"/>
          </a:effectRef>
          <a:fontRef idx="minor">
            <a:schemeClr val="lt1"/>
          </a:fontRef>
        </p:style>
      </p:pic>
      <p:pic>
        <p:nvPicPr>
          <p:cNvPr id="3084" name="Picture 12">
            <a:extLst>
              <a:ext uri="{FF2B5EF4-FFF2-40B4-BE49-F238E27FC236}">
                <a16:creationId xmlns:a16="http://schemas.microsoft.com/office/drawing/2014/main" id="{BE1E724E-862E-8A9A-F942-243C268A4A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8507" y="4206875"/>
            <a:ext cx="1534149" cy="1956753"/>
          </a:xfrm>
          <a:prstGeom prst="rect">
            <a:avLst/>
          </a:prstGeom>
        </p:spPr>
        <p:style>
          <a:lnRef idx="0">
            <a:schemeClr val="dk1"/>
          </a:lnRef>
          <a:fillRef idx="3">
            <a:schemeClr val="dk1"/>
          </a:fillRef>
          <a:effectRef idx="3">
            <a:schemeClr val="dk1"/>
          </a:effectRef>
          <a:fontRef idx="minor">
            <a:schemeClr val="lt1"/>
          </a:fontRef>
        </p:style>
      </p:pic>
      <p:pic>
        <p:nvPicPr>
          <p:cNvPr id="3086" name="Picture 14">
            <a:extLst>
              <a:ext uri="{FF2B5EF4-FFF2-40B4-BE49-F238E27FC236}">
                <a16:creationId xmlns:a16="http://schemas.microsoft.com/office/drawing/2014/main" id="{51802F9B-0031-63DF-2753-71BDA6192A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24492" y="4206876"/>
            <a:ext cx="1579006" cy="1950058"/>
          </a:xfrm>
          <a:prstGeom prst="rect">
            <a:avLst/>
          </a:prstGeom>
        </p:spPr>
        <p:style>
          <a:lnRef idx="0">
            <a:schemeClr val="dk1"/>
          </a:lnRef>
          <a:fillRef idx="3">
            <a:schemeClr val="dk1"/>
          </a:fillRef>
          <a:effectRef idx="3">
            <a:schemeClr val="dk1"/>
          </a:effectRef>
          <a:fontRef idx="minor">
            <a:schemeClr val="lt1"/>
          </a:fontRef>
        </p:style>
      </p:pic>
      <p:pic>
        <p:nvPicPr>
          <p:cNvPr id="3088" name="Picture 16">
            <a:extLst>
              <a:ext uri="{FF2B5EF4-FFF2-40B4-BE49-F238E27FC236}">
                <a16:creationId xmlns:a16="http://schemas.microsoft.com/office/drawing/2014/main" id="{61CC8FAE-A983-890A-AEFF-F579BCABCFA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09786" y="4206875"/>
            <a:ext cx="1457600" cy="1956753"/>
          </a:xfrm>
          <a:prstGeom prst="rect">
            <a:avLst/>
          </a:prstGeom>
        </p:spPr>
        <p:style>
          <a:lnRef idx="0">
            <a:schemeClr val="dk1"/>
          </a:lnRef>
          <a:fillRef idx="3">
            <a:schemeClr val="dk1"/>
          </a:fillRef>
          <a:effectRef idx="3">
            <a:schemeClr val="dk1"/>
          </a:effectRef>
          <a:fontRef idx="minor">
            <a:schemeClr val="lt1"/>
          </a:fontRef>
        </p:style>
      </p:pic>
      <p:pic>
        <p:nvPicPr>
          <p:cNvPr id="3090" name="Picture 18">
            <a:extLst>
              <a:ext uri="{FF2B5EF4-FFF2-40B4-BE49-F238E27FC236}">
                <a16:creationId xmlns:a16="http://schemas.microsoft.com/office/drawing/2014/main" id="{BE3121B0-29F2-779F-FF4B-0241E889A05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17958" y="4206874"/>
            <a:ext cx="1560046" cy="1950057"/>
          </a:xfrm>
          <a:prstGeom prst="rect">
            <a:avLst/>
          </a:prstGeom>
        </p:spPr>
        <p:style>
          <a:lnRef idx="0">
            <a:schemeClr val="dk1"/>
          </a:lnRef>
          <a:fillRef idx="3">
            <a:schemeClr val="dk1"/>
          </a:fillRef>
          <a:effectRef idx="3">
            <a:schemeClr val="dk1"/>
          </a:effectRef>
          <a:fontRef idx="minor">
            <a:schemeClr val="lt1"/>
          </a:fontRef>
        </p:style>
      </p:pic>
      <p:pic>
        <p:nvPicPr>
          <p:cNvPr id="3092" name="Picture 20">
            <a:extLst>
              <a:ext uri="{FF2B5EF4-FFF2-40B4-BE49-F238E27FC236}">
                <a16:creationId xmlns:a16="http://schemas.microsoft.com/office/drawing/2014/main" id="{15717A28-6A54-8244-2550-8498112B59D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61016" y="4206875"/>
            <a:ext cx="1568573" cy="1956753"/>
          </a:xfrm>
          <a:prstGeom prst="rect">
            <a:avLst/>
          </a:prstGeom>
        </p:spPr>
        <p:style>
          <a:lnRef idx="0">
            <a:schemeClr val="dk1"/>
          </a:lnRef>
          <a:fillRef idx="3">
            <a:schemeClr val="dk1"/>
          </a:fillRef>
          <a:effectRef idx="3">
            <a:schemeClr val="dk1"/>
          </a:effectRef>
          <a:fontRef idx="minor">
            <a:schemeClr val="lt1"/>
          </a:fontRef>
        </p:style>
      </p:pic>
      <p:pic>
        <p:nvPicPr>
          <p:cNvPr id="3094" name="Picture 22">
            <a:extLst>
              <a:ext uri="{FF2B5EF4-FFF2-40B4-BE49-F238E27FC236}">
                <a16:creationId xmlns:a16="http://schemas.microsoft.com/office/drawing/2014/main" id="{F7920E44-B7CE-2C8A-F126-8BCCB21270C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08906" y="4206875"/>
            <a:ext cx="1472547" cy="1956753"/>
          </a:xfrm>
          <a:prstGeom prst="rect">
            <a:avLst/>
          </a:prstGeom>
        </p:spPr>
        <p:style>
          <a:lnRef idx="0">
            <a:schemeClr val="dk1"/>
          </a:lnRef>
          <a:fillRef idx="3">
            <a:schemeClr val="dk1"/>
          </a:fillRef>
          <a:effectRef idx="3">
            <a:schemeClr val="dk1"/>
          </a:effectRef>
          <a:fontRef idx="minor">
            <a:schemeClr val="lt1"/>
          </a:fontRef>
        </p:style>
      </p:pic>
    </p:spTree>
    <p:extLst>
      <p:ext uri="{BB962C8B-B14F-4D97-AF65-F5344CB8AC3E}">
        <p14:creationId xmlns:p14="http://schemas.microsoft.com/office/powerpoint/2010/main" val="3514616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B62DBA8D-1003-63A6-0243-9F7B43176050}"/>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3F0B05B-D5EF-41FF-AB55-D03B5BB77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BAE37277-7EA9-4ECB-9D9F-E4F0537554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A8F36F2-A5E7-5181-B038-37643244E3C8}"/>
              </a:ext>
            </a:extLst>
          </p:cNvPr>
          <p:cNvPicPr>
            <a:picLocks noChangeAspect="1"/>
          </p:cNvPicPr>
          <p:nvPr/>
        </p:nvPicPr>
        <p:blipFill>
          <a:blip r:embed="rId3" cstate="print"/>
          <a:srcRect l="8481" r="19481"/>
          <a:stretch/>
        </p:blipFill>
        <p:spPr>
          <a:xfrm>
            <a:off x="2" y="10"/>
            <a:ext cx="2470174" cy="3428987"/>
          </a:xfrm>
          <a:prstGeom prst="rect">
            <a:avLst/>
          </a:prstGeom>
        </p:spPr>
      </p:pic>
      <p:pic>
        <p:nvPicPr>
          <p:cNvPr id="5" name="Content Placeholder 4">
            <a:extLst>
              <a:ext uri="{FF2B5EF4-FFF2-40B4-BE49-F238E27FC236}">
                <a16:creationId xmlns:a16="http://schemas.microsoft.com/office/drawing/2014/main" id="{F0938690-743F-FB11-EA97-6A964F0EBAB5}"/>
              </a:ext>
            </a:extLst>
          </p:cNvPr>
          <p:cNvPicPr>
            <a:picLocks noChangeAspect="1"/>
          </p:cNvPicPr>
          <p:nvPr/>
        </p:nvPicPr>
        <p:blipFill>
          <a:blip r:embed="rId4" cstate="print"/>
          <a:srcRect r="7334" b="1"/>
          <a:stretch/>
        </p:blipFill>
        <p:spPr>
          <a:xfrm>
            <a:off x="4974669" y="10"/>
            <a:ext cx="2509805" cy="3428987"/>
          </a:xfrm>
          <a:prstGeom prst="rect">
            <a:avLst/>
          </a:prstGeom>
        </p:spPr>
      </p:pic>
      <p:pic>
        <p:nvPicPr>
          <p:cNvPr id="6" name="Picture 5">
            <a:extLst>
              <a:ext uri="{FF2B5EF4-FFF2-40B4-BE49-F238E27FC236}">
                <a16:creationId xmlns:a16="http://schemas.microsoft.com/office/drawing/2014/main" id="{EDCA8317-FCC6-453C-95E8-62DE6F33044A}"/>
              </a:ext>
            </a:extLst>
          </p:cNvPr>
          <p:cNvPicPr>
            <a:picLocks noChangeAspect="1"/>
          </p:cNvPicPr>
          <p:nvPr/>
        </p:nvPicPr>
        <p:blipFill>
          <a:blip r:embed="rId5" cstate="print"/>
          <a:srcRect r="-2" b="14267"/>
          <a:stretch/>
        </p:blipFill>
        <p:spPr>
          <a:xfrm>
            <a:off x="2547161" y="10"/>
            <a:ext cx="2509805" cy="3428987"/>
          </a:xfrm>
          <a:prstGeom prst="rect">
            <a:avLst/>
          </a:prstGeom>
        </p:spPr>
      </p:pic>
      <p:sp>
        <p:nvSpPr>
          <p:cNvPr id="18" name="Rectangle 17">
            <a:extLst>
              <a:ext uri="{FF2B5EF4-FFF2-40B4-BE49-F238E27FC236}">
                <a16:creationId xmlns:a16="http://schemas.microsoft.com/office/drawing/2014/main" id="{CC0A63EC-2D6F-488E-B4F1-CCA780DA5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70178" y="-3"/>
            <a:ext cx="82296" cy="3419856"/>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3F77A73-A5BE-46BA-92C0-584DC922D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4670" y="-3"/>
            <a:ext cx="82296" cy="3419856"/>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D6A1A69-FCFE-C52F-E48E-7CF7AE3E2D7A}"/>
              </a:ext>
            </a:extLst>
          </p:cNvPr>
          <p:cNvPicPr>
            <a:picLocks noChangeAspect="1"/>
          </p:cNvPicPr>
          <p:nvPr/>
        </p:nvPicPr>
        <p:blipFill>
          <a:blip r:embed="rId6" cstate="print"/>
          <a:srcRect l="8163" t="34675" r="-6018" b="19593"/>
          <a:stretch/>
        </p:blipFill>
        <p:spPr>
          <a:xfrm>
            <a:off x="12565" y="3440846"/>
            <a:ext cx="7958769" cy="3429001"/>
          </a:xfrm>
          <a:prstGeom prst="rect">
            <a:avLst/>
          </a:prstGeom>
        </p:spPr>
      </p:pic>
      <p:cxnSp>
        <p:nvCxnSpPr>
          <p:cNvPr id="22" name="Straight Connector 21">
            <a:extLst>
              <a:ext uri="{FF2B5EF4-FFF2-40B4-BE49-F238E27FC236}">
                <a16:creationId xmlns:a16="http://schemas.microsoft.com/office/drawing/2014/main" id="{817FC955-1BD0-4749-A9EA-D18C2BE319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387" y="3429000"/>
            <a:ext cx="7421138" cy="1"/>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01F25D2-F357-4842-B37B-49161F08D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791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5CAEAB76-E366-459A-9457-C18B87AFB4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859E4A6-ADBD-7ECD-4EAD-A1E37A6B0232}"/>
              </a:ext>
            </a:extLst>
          </p:cNvPr>
          <p:cNvSpPr>
            <a:spLocks noGrp="1"/>
          </p:cNvSpPr>
          <p:nvPr>
            <p:ph type="title"/>
          </p:nvPr>
        </p:nvSpPr>
        <p:spPr>
          <a:xfrm>
            <a:off x="8196408" y="640831"/>
            <a:ext cx="3352128" cy="5296330"/>
          </a:xfrm>
        </p:spPr>
        <p:txBody>
          <a:bodyPr>
            <a:normAutofit/>
          </a:bodyPr>
          <a:lstStyle/>
          <a:p>
            <a:r>
              <a:rPr lang="en-US" sz="4400" b="1" kern="100" dirty="0">
                <a:latin typeface="Garamond" panose="02020404030301010803" pitchFamily="18" charset="0"/>
                <a:cs typeface="Times New Roman" panose="02020603050405020304" pitchFamily="18" charset="0"/>
              </a:rPr>
              <a:t>The Burleson DNA</a:t>
            </a:r>
            <a:br>
              <a:rPr lang="en-US" sz="4400" b="1" kern="100" dirty="0">
                <a:latin typeface="Garamond" panose="02020404030301010803" pitchFamily="18" charset="0"/>
                <a:cs typeface="Times New Roman" panose="02020603050405020304" pitchFamily="18" charset="0"/>
              </a:rPr>
            </a:br>
            <a:r>
              <a:rPr lang="en-US" sz="4400" b="1" kern="100" dirty="0">
                <a:latin typeface="Garamond" panose="02020404030301010803" pitchFamily="18" charset="0"/>
                <a:cs typeface="Times New Roman" panose="02020603050405020304" pitchFamily="18" charset="0"/>
              </a:rPr>
              <a:t>Projects</a:t>
            </a:r>
          </a:p>
        </p:txBody>
      </p:sp>
      <p:pic>
        <p:nvPicPr>
          <p:cNvPr id="9" name="Picture 8">
            <a:extLst>
              <a:ext uri="{FF2B5EF4-FFF2-40B4-BE49-F238E27FC236}">
                <a16:creationId xmlns:a16="http://schemas.microsoft.com/office/drawing/2014/main" id="{1D4F0A6F-3A5B-A1BB-3284-E746A4712545}"/>
              </a:ext>
            </a:extLst>
          </p:cNvPr>
          <p:cNvPicPr>
            <a:picLocks noChangeAspect="1"/>
          </p:cNvPicPr>
          <p:nvPr/>
        </p:nvPicPr>
        <p:blipFill>
          <a:blip r:embed="rId8" cstate="print"/>
          <a:stretch>
            <a:fillRect/>
          </a:stretch>
        </p:blipFill>
        <p:spPr>
          <a:xfrm>
            <a:off x="4243607" y="4242597"/>
            <a:ext cx="3192145" cy="2498090"/>
          </a:xfrm>
          <a:prstGeom prst="rect">
            <a:avLst/>
          </a:prstGeom>
        </p:spPr>
      </p:pic>
    </p:spTree>
    <p:extLst>
      <p:ext uri="{BB962C8B-B14F-4D97-AF65-F5344CB8AC3E}">
        <p14:creationId xmlns:p14="http://schemas.microsoft.com/office/powerpoint/2010/main" val="342706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775E5-B970-BCA8-8361-DF729AF5AA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C2E19F-D67D-AA84-04F8-D566DFCE0B28}"/>
              </a:ext>
            </a:extLst>
          </p:cNvPr>
          <p:cNvSpPr>
            <a:spLocks noGrp="1"/>
          </p:cNvSpPr>
          <p:nvPr>
            <p:ph type="title"/>
          </p:nvPr>
        </p:nvSpPr>
        <p:spPr>
          <a:xfrm>
            <a:off x="913775" y="72417"/>
            <a:ext cx="10364451" cy="1596177"/>
          </a:xfrm>
        </p:spPr>
        <p:txBody>
          <a:bodyPr/>
          <a:lstStyle/>
          <a:p>
            <a:r>
              <a:rPr lang="en-US" b="1" kern="100" dirty="0">
                <a:latin typeface="Garamond" panose="02020404030301010803" pitchFamily="18" charset="0"/>
                <a:cs typeface="Times New Roman" panose="02020603050405020304" pitchFamily="18" charset="0"/>
              </a:rPr>
              <a:t>Activism</a:t>
            </a:r>
          </a:p>
        </p:txBody>
      </p:sp>
      <p:pic>
        <p:nvPicPr>
          <p:cNvPr id="4" name="Picture 3">
            <a:extLst>
              <a:ext uri="{FF2B5EF4-FFF2-40B4-BE49-F238E27FC236}">
                <a16:creationId xmlns:a16="http://schemas.microsoft.com/office/drawing/2014/main" id="{D536628F-BFF8-9122-5F52-459AF5AB354C}"/>
              </a:ext>
            </a:extLst>
          </p:cNvPr>
          <p:cNvPicPr>
            <a:picLocks noChangeAspect="1"/>
          </p:cNvPicPr>
          <p:nvPr/>
        </p:nvPicPr>
        <p:blipFill>
          <a:blip r:embed="rId2" cstate="print"/>
          <a:stretch>
            <a:fillRect/>
          </a:stretch>
        </p:blipFill>
        <p:spPr>
          <a:xfrm>
            <a:off x="274322" y="1894173"/>
            <a:ext cx="3768491" cy="2375535"/>
          </a:xfrm>
          <a:prstGeom prst="rect">
            <a:avLst/>
          </a:prstGeom>
        </p:spPr>
        <p:style>
          <a:lnRef idx="0">
            <a:schemeClr val="dk1"/>
          </a:lnRef>
          <a:fillRef idx="3">
            <a:schemeClr val="dk1"/>
          </a:fillRef>
          <a:effectRef idx="3">
            <a:schemeClr val="dk1"/>
          </a:effectRef>
          <a:fontRef idx="minor">
            <a:schemeClr val="lt1"/>
          </a:fontRef>
        </p:style>
      </p:pic>
      <p:pic>
        <p:nvPicPr>
          <p:cNvPr id="5" name="Picture 4">
            <a:extLst>
              <a:ext uri="{FF2B5EF4-FFF2-40B4-BE49-F238E27FC236}">
                <a16:creationId xmlns:a16="http://schemas.microsoft.com/office/drawing/2014/main" id="{B9199BBE-0CEC-A751-5D4C-3151BFFDB408}"/>
              </a:ext>
            </a:extLst>
          </p:cNvPr>
          <p:cNvPicPr>
            <a:picLocks noChangeAspect="1"/>
          </p:cNvPicPr>
          <p:nvPr/>
        </p:nvPicPr>
        <p:blipFill>
          <a:blip r:embed="rId3" cstate="print"/>
          <a:srcRect b="13143"/>
          <a:stretch>
            <a:fillRect/>
          </a:stretch>
        </p:blipFill>
        <p:spPr>
          <a:xfrm>
            <a:off x="4190037" y="1918783"/>
            <a:ext cx="1901407" cy="2350925"/>
          </a:xfrm>
          <a:prstGeom prst="rect">
            <a:avLst/>
          </a:prstGeom>
        </p:spPr>
        <p:style>
          <a:lnRef idx="0">
            <a:schemeClr val="dk1"/>
          </a:lnRef>
          <a:fillRef idx="3">
            <a:schemeClr val="dk1"/>
          </a:fillRef>
          <a:effectRef idx="3">
            <a:schemeClr val="dk1"/>
          </a:effectRef>
          <a:fontRef idx="minor">
            <a:schemeClr val="lt1"/>
          </a:fontRef>
        </p:style>
      </p:pic>
      <p:pic>
        <p:nvPicPr>
          <p:cNvPr id="6" name="Picture 5">
            <a:extLst>
              <a:ext uri="{FF2B5EF4-FFF2-40B4-BE49-F238E27FC236}">
                <a16:creationId xmlns:a16="http://schemas.microsoft.com/office/drawing/2014/main" id="{EE87D29D-0203-00C3-E52A-4150692C3E2B}"/>
              </a:ext>
            </a:extLst>
          </p:cNvPr>
          <p:cNvPicPr>
            <a:picLocks noChangeAspect="1"/>
          </p:cNvPicPr>
          <p:nvPr/>
        </p:nvPicPr>
        <p:blipFill>
          <a:blip r:embed="rId4" cstate="print"/>
          <a:stretch>
            <a:fillRect/>
          </a:stretch>
        </p:blipFill>
        <p:spPr>
          <a:xfrm>
            <a:off x="6321886" y="1940152"/>
            <a:ext cx="1856914" cy="2479712"/>
          </a:xfrm>
          <a:prstGeom prst="rect">
            <a:avLst/>
          </a:prstGeom>
        </p:spPr>
        <p:style>
          <a:lnRef idx="0">
            <a:schemeClr val="dk1"/>
          </a:lnRef>
          <a:fillRef idx="3">
            <a:schemeClr val="dk1"/>
          </a:fillRef>
          <a:effectRef idx="3">
            <a:schemeClr val="dk1"/>
          </a:effectRef>
          <a:fontRef idx="minor">
            <a:schemeClr val="lt1"/>
          </a:fontRef>
        </p:style>
      </p:pic>
      <p:pic>
        <p:nvPicPr>
          <p:cNvPr id="7" name="Picture 6">
            <a:extLst>
              <a:ext uri="{FF2B5EF4-FFF2-40B4-BE49-F238E27FC236}">
                <a16:creationId xmlns:a16="http://schemas.microsoft.com/office/drawing/2014/main" id="{B4125CE1-E141-7FB3-9C82-31DAB9B960AB}"/>
              </a:ext>
            </a:extLst>
          </p:cNvPr>
          <p:cNvPicPr>
            <a:picLocks noChangeAspect="1"/>
          </p:cNvPicPr>
          <p:nvPr/>
        </p:nvPicPr>
        <p:blipFill>
          <a:blip r:embed="rId5" cstate="print"/>
          <a:stretch>
            <a:fillRect/>
          </a:stretch>
        </p:blipFill>
        <p:spPr>
          <a:xfrm>
            <a:off x="8399862" y="1906384"/>
            <a:ext cx="1448987" cy="2523585"/>
          </a:xfrm>
          <a:prstGeom prst="rect">
            <a:avLst/>
          </a:prstGeom>
        </p:spPr>
        <p:style>
          <a:lnRef idx="0">
            <a:schemeClr val="dk1"/>
          </a:lnRef>
          <a:fillRef idx="3">
            <a:schemeClr val="dk1"/>
          </a:fillRef>
          <a:effectRef idx="3">
            <a:schemeClr val="dk1"/>
          </a:effectRef>
          <a:fontRef idx="minor">
            <a:schemeClr val="lt1"/>
          </a:fontRef>
        </p:style>
      </p:pic>
      <p:pic>
        <p:nvPicPr>
          <p:cNvPr id="8" name="Picture 7">
            <a:extLst>
              <a:ext uri="{FF2B5EF4-FFF2-40B4-BE49-F238E27FC236}">
                <a16:creationId xmlns:a16="http://schemas.microsoft.com/office/drawing/2014/main" id="{2A715914-47E7-A9F4-1BAB-4ED452C82B6C}"/>
              </a:ext>
            </a:extLst>
          </p:cNvPr>
          <p:cNvPicPr>
            <a:picLocks noChangeAspect="1"/>
          </p:cNvPicPr>
          <p:nvPr/>
        </p:nvPicPr>
        <p:blipFill>
          <a:blip r:embed="rId6" cstate="print"/>
          <a:stretch>
            <a:fillRect/>
          </a:stretch>
        </p:blipFill>
        <p:spPr>
          <a:xfrm>
            <a:off x="10001937" y="1923622"/>
            <a:ext cx="1866214" cy="2488285"/>
          </a:xfrm>
          <a:prstGeom prst="rect">
            <a:avLst/>
          </a:prstGeom>
        </p:spPr>
        <p:style>
          <a:lnRef idx="0">
            <a:schemeClr val="dk1"/>
          </a:lnRef>
          <a:fillRef idx="3">
            <a:schemeClr val="dk1"/>
          </a:fillRef>
          <a:effectRef idx="3">
            <a:schemeClr val="dk1"/>
          </a:effectRef>
          <a:fontRef idx="minor">
            <a:schemeClr val="lt1"/>
          </a:fontRef>
        </p:style>
      </p:pic>
      <p:pic>
        <p:nvPicPr>
          <p:cNvPr id="9" name="Picture 8">
            <a:extLst>
              <a:ext uri="{FF2B5EF4-FFF2-40B4-BE49-F238E27FC236}">
                <a16:creationId xmlns:a16="http://schemas.microsoft.com/office/drawing/2014/main" id="{A545E13E-9545-6AA9-0088-F07950FE184C}"/>
              </a:ext>
            </a:extLst>
          </p:cNvPr>
          <p:cNvPicPr>
            <a:picLocks noChangeAspect="1"/>
          </p:cNvPicPr>
          <p:nvPr/>
        </p:nvPicPr>
        <p:blipFill>
          <a:blip r:embed="rId7" cstate="print"/>
          <a:stretch>
            <a:fillRect/>
          </a:stretch>
        </p:blipFill>
        <p:spPr>
          <a:xfrm>
            <a:off x="274321" y="4413058"/>
            <a:ext cx="1771335" cy="2350979"/>
          </a:xfrm>
          <a:prstGeom prst="rect">
            <a:avLst/>
          </a:prstGeom>
        </p:spPr>
        <p:style>
          <a:lnRef idx="0">
            <a:schemeClr val="dk1"/>
          </a:lnRef>
          <a:fillRef idx="3">
            <a:schemeClr val="dk1"/>
          </a:fillRef>
          <a:effectRef idx="3">
            <a:schemeClr val="dk1"/>
          </a:effectRef>
          <a:fontRef idx="minor">
            <a:schemeClr val="lt1"/>
          </a:fontRef>
        </p:style>
      </p:pic>
      <p:pic>
        <p:nvPicPr>
          <p:cNvPr id="10" name="Picture 9">
            <a:extLst>
              <a:ext uri="{FF2B5EF4-FFF2-40B4-BE49-F238E27FC236}">
                <a16:creationId xmlns:a16="http://schemas.microsoft.com/office/drawing/2014/main" id="{A4CD58D4-A1BF-2297-5A1F-7F87498951B2}"/>
              </a:ext>
            </a:extLst>
          </p:cNvPr>
          <p:cNvPicPr>
            <a:picLocks noChangeAspect="1"/>
          </p:cNvPicPr>
          <p:nvPr/>
        </p:nvPicPr>
        <p:blipFill>
          <a:blip r:embed="rId8" cstate="print"/>
          <a:stretch>
            <a:fillRect/>
          </a:stretch>
        </p:blipFill>
        <p:spPr>
          <a:xfrm>
            <a:off x="2339598" y="4411908"/>
            <a:ext cx="1771334" cy="2354807"/>
          </a:xfrm>
          <a:prstGeom prst="rect">
            <a:avLst/>
          </a:prstGeom>
        </p:spPr>
        <p:style>
          <a:lnRef idx="0">
            <a:schemeClr val="dk1"/>
          </a:lnRef>
          <a:fillRef idx="3">
            <a:schemeClr val="dk1"/>
          </a:fillRef>
          <a:effectRef idx="3">
            <a:schemeClr val="dk1"/>
          </a:effectRef>
          <a:fontRef idx="minor">
            <a:schemeClr val="lt1"/>
          </a:fontRef>
        </p:style>
      </p:pic>
      <p:pic>
        <p:nvPicPr>
          <p:cNvPr id="11" name="Picture 10">
            <a:extLst>
              <a:ext uri="{FF2B5EF4-FFF2-40B4-BE49-F238E27FC236}">
                <a16:creationId xmlns:a16="http://schemas.microsoft.com/office/drawing/2014/main" id="{0E84E58E-6736-A1B9-A514-6E023901A82D}"/>
              </a:ext>
            </a:extLst>
          </p:cNvPr>
          <p:cNvPicPr>
            <a:picLocks noChangeAspect="1"/>
          </p:cNvPicPr>
          <p:nvPr/>
        </p:nvPicPr>
        <p:blipFill>
          <a:blip r:embed="rId9" cstate="print"/>
          <a:stretch>
            <a:fillRect/>
          </a:stretch>
        </p:blipFill>
        <p:spPr>
          <a:xfrm>
            <a:off x="5121847" y="4597400"/>
            <a:ext cx="4491209" cy="2199119"/>
          </a:xfrm>
          <a:prstGeom prst="rect">
            <a:avLst/>
          </a:prstGeom>
        </p:spPr>
        <p:style>
          <a:lnRef idx="0">
            <a:schemeClr val="dk1"/>
          </a:lnRef>
          <a:fillRef idx="3">
            <a:schemeClr val="dk1"/>
          </a:fillRef>
          <a:effectRef idx="3">
            <a:schemeClr val="dk1"/>
          </a:effectRef>
          <a:fontRef idx="minor">
            <a:schemeClr val="lt1"/>
          </a:fontRef>
        </p:style>
      </p:pic>
    </p:spTree>
    <p:extLst>
      <p:ext uri="{BB962C8B-B14F-4D97-AF65-F5344CB8AC3E}">
        <p14:creationId xmlns:p14="http://schemas.microsoft.com/office/powerpoint/2010/main" val="2329795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674C6846-8FF8-8050-1091-F71F5D004D88}"/>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3B01F12-DF16-467D-8023-DC1521ED4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121800E6-736E-4095-8126-9F64ABC910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580320F-77BE-78CE-A663-A2C3E82FD649}"/>
              </a:ext>
            </a:extLst>
          </p:cNvPr>
          <p:cNvPicPr>
            <a:picLocks noChangeAspect="1"/>
          </p:cNvPicPr>
          <p:nvPr/>
        </p:nvPicPr>
        <p:blipFill>
          <a:blip r:embed="rId3"/>
          <a:stretch>
            <a:fillRect/>
          </a:stretch>
        </p:blipFill>
        <p:spPr>
          <a:xfrm>
            <a:off x="643466" y="977903"/>
            <a:ext cx="3372876" cy="4911111"/>
          </a:xfrm>
          <a:prstGeom prst="roundRect">
            <a:avLst>
              <a:gd name="adj" fmla="val 298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9" name="Picture 8">
            <a:extLst>
              <a:ext uri="{FF2B5EF4-FFF2-40B4-BE49-F238E27FC236}">
                <a16:creationId xmlns:a16="http://schemas.microsoft.com/office/drawing/2014/main" id="{1B4C7FC1-90D0-632C-86E8-5EC1CF5E825A}"/>
              </a:ext>
            </a:extLst>
          </p:cNvPr>
          <p:cNvPicPr>
            <a:picLocks noChangeAspect="1"/>
          </p:cNvPicPr>
          <p:nvPr/>
        </p:nvPicPr>
        <p:blipFill>
          <a:blip r:embed="rId4"/>
          <a:stretch>
            <a:fillRect/>
          </a:stretch>
        </p:blipFill>
        <p:spPr>
          <a:xfrm>
            <a:off x="4180067" y="1202407"/>
            <a:ext cx="3372877" cy="4495562"/>
          </a:xfrm>
          <a:prstGeom prst="roundRect">
            <a:avLst>
              <a:gd name="adj" fmla="val 298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8" name="Picture 17">
            <a:extLst>
              <a:ext uri="{FF2B5EF4-FFF2-40B4-BE49-F238E27FC236}">
                <a16:creationId xmlns:a16="http://schemas.microsoft.com/office/drawing/2014/main" id="{0672C7AB-0FB8-4DAC-B98F-9A160EA0385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1BFDA50-A817-A09A-7D1D-3EEBA4F54FD7}"/>
              </a:ext>
            </a:extLst>
          </p:cNvPr>
          <p:cNvSpPr>
            <a:spLocks noGrp="1"/>
          </p:cNvSpPr>
          <p:nvPr>
            <p:ph type="title"/>
          </p:nvPr>
        </p:nvSpPr>
        <p:spPr>
          <a:xfrm>
            <a:off x="8196408" y="640831"/>
            <a:ext cx="3352128" cy="1573863"/>
          </a:xfrm>
        </p:spPr>
        <p:txBody>
          <a:bodyPr vert="horz" lIns="91440" tIns="45720" rIns="91440" bIns="45720" rtlCol="0" anchor="ctr">
            <a:normAutofit/>
          </a:bodyPr>
          <a:lstStyle/>
          <a:p>
            <a:r>
              <a:rPr lang="en-US" b="1" kern="100" dirty="0">
                <a:latin typeface="Garamond" panose="02020404030301010803" pitchFamily="18" charset="0"/>
                <a:cs typeface="Times New Roman" panose="02020603050405020304" pitchFamily="18" charset="0"/>
              </a:rPr>
              <a:t>Permanent</a:t>
            </a:r>
            <a:r>
              <a:rPr lang="en-US" b="1" i="0" u="none" strike="noStrike" dirty="0"/>
              <a:t> </a:t>
            </a:r>
            <a:r>
              <a:rPr lang="en-US" b="1" kern="100" dirty="0">
                <a:latin typeface="Garamond" panose="02020404030301010803" pitchFamily="18" charset="0"/>
                <a:cs typeface="Times New Roman" panose="02020603050405020304" pitchFamily="18" charset="0"/>
              </a:rPr>
              <a:t>Repository</a:t>
            </a:r>
            <a:r>
              <a:rPr lang="en-US" b="1" i="0" u="none" strike="noStrike" dirty="0"/>
              <a:t> </a:t>
            </a:r>
            <a:endParaRPr lang="en-US" dirty="0"/>
          </a:p>
        </p:txBody>
      </p:sp>
      <p:sp>
        <p:nvSpPr>
          <p:cNvPr id="5" name="TextBox 4">
            <a:extLst>
              <a:ext uri="{FF2B5EF4-FFF2-40B4-BE49-F238E27FC236}">
                <a16:creationId xmlns:a16="http://schemas.microsoft.com/office/drawing/2014/main" id="{939FEE90-8342-CAB7-3A6A-E80700879004}"/>
              </a:ext>
            </a:extLst>
          </p:cNvPr>
          <p:cNvSpPr txBox="1"/>
          <p:nvPr/>
        </p:nvSpPr>
        <p:spPr>
          <a:xfrm>
            <a:off x="8196408" y="2367092"/>
            <a:ext cx="3352128" cy="3881309"/>
          </a:xfrm>
          <a:prstGeom prst="rect">
            <a:avLst/>
          </a:prstGeom>
        </p:spPr>
        <p:txBody>
          <a:bodyPr vert="horz" lIns="91440" tIns="45720" rIns="91440" bIns="45720" rtlCol="0">
            <a:normAutofit lnSpcReduction="10000"/>
          </a:bodyPr>
          <a:lstStyle/>
          <a:p>
            <a:pPr defTabSz="914400">
              <a:lnSpc>
                <a:spcPct val="110000"/>
              </a:lnSpc>
              <a:spcAft>
                <a:spcPts val="600"/>
              </a:spcAft>
              <a:buClr>
                <a:schemeClr val="tx1"/>
              </a:buClr>
            </a:pPr>
            <a:r>
              <a:rPr lang="en-US" sz="1800" b="0" i="0" u="none" strike="noStrike" baseline="0" dirty="0">
                <a:solidFill>
                  <a:srgbClr val="000000"/>
                </a:solidFill>
                <a:latin typeface="Arial" panose="020B0604020202020204" pitchFamily="34" charset="0"/>
              </a:rPr>
              <a:t>Burleson Family Research Group has negotiated perpetual storage of any and all data storage behind the firewall of the Old Buncombe County Genealogical Society in Asheville, North Carolina. We also successfully acquired unlimited data and physical item storage in the new climate-controlled Daughters</a:t>
            </a:r>
            <a:br>
              <a:rPr lang="en-US" sz="1800" b="0" i="0" u="none" strike="noStrike" baseline="0" dirty="0">
                <a:solidFill>
                  <a:srgbClr val="000000"/>
                </a:solidFill>
                <a:latin typeface="Arial" panose="020B0604020202020204" pitchFamily="34" charset="0"/>
              </a:rPr>
            </a:br>
            <a:r>
              <a:rPr lang="en-US" sz="1800" b="0" i="0" u="none" strike="noStrike" baseline="0" dirty="0">
                <a:solidFill>
                  <a:srgbClr val="000000"/>
                </a:solidFill>
                <a:latin typeface="Arial" panose="020B0604020202020204" pitchFamily="34" charset="0"/>
              </a:rPr>
              <a:t>of the Republic of Texas Library in San Antonio. </a:t>
            </a:r>
            <a:endParaRPr lang="en-US" sz="1700" cap="all" dirty="0"/>
          </a:p>
        </p:txBody>
      </p:sp>
    </p:spTree>
    <p:extLst>
      <p:ext uri="{BB962C8B-B14F-4D97-AF65-F5344CB8AC3E}">
        <p14:creationId xmlns:p14="http://schemas.microsoft.com/office/powerpoint/2010/main" val="2318829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FD3A8-5CFE-6FDF-2871-4E03E41FAC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74F757-A77B-4AA9-AFA5-089281C1C03C}"/>
              </a:ext>
            </a:extLst>
          </p:cNvPr>
          <p:cNvSpPr>
            <a:spLocks noGrp="1"/>
          </p:cNvSpPr>
          <p:nvPr>
            <p:ph type="title"/>
          </p:nvPr>
        </p:nvSpPr>
        <p:spPr>
          <a:xfrm>
            <a:off x="913775" y="635000"/>
            <a:ext cx="10364451" cy="1084394"/>
          </a:xfrm>
        </p:spPr>
        <p:txBody>
          <a:bodyPr/>
          <a:lstStyle/>
          <a:p>
            <a:r>
              <a:rPr lang="en-US" b="1" kern="100" dirty="0">
                <a:latin typeface="Garamond" panose="02020404030301010803" pitchFamily="18" charset="0"/>
                <a:cs typeface="Times New Roman" panose="02020603050405020304" pitchFamily="18" charset="0"/>
              </a:rPr>
              <a:t>Field</a:t>
            </a:r>
            <a:r>
              <a:rPr lang="en-US" sz="1800" b="1" i="0" u="none" strike="noStrike" baseline="0" dirty="0">
                <a:solidFill>
                  <a:srgbClr val="000000"/>
                </a:solidFill>
                <a:latin typeface="Garamond" panose="02020404030301010803" pitchFamily="18" charset="0"/>
              </a:rPr>
              <a:t> </a:t>
            </a:r>
            <a:r>
              <a:rPr lang="en-US" b="1" kern="100" dirty="0">
                <a:latin typeface="Garamond" panose="02020404030301010803" pitchFamily="18" charset="0"/>
                <a:cs typeface="Times New Roman" panose="02020603050405020304" pitchFamily="18" charset="0"/>
              </a:rPr>
              <a:t>Trips</a:t>
            </a:r>
            <a:r>
              <a:rPr lang="en-US" sz="1800" b="1" i="0" u="none" strike="noStrike" baseline="0" dirty="0">
                <a:solidFill>
                  <a:srgbClr val="000000"/>
                </a:solidFill>
                <a:latin typeface="Garamond" panose="02020404030301010803" pitchFamily="18" charset="0"/>
              </a:rPr>
              <a:t> </a:t>
            </a:r>
            <a:r>
              <a:rPr lang="en-US" b="1" kern="100" dirty="0">
                <a:latin typeface="Garamond" panose="02020404030301010803" pitchFamily="18" charset="0"/>
                <a:cs typeface="Times New Roman" panose="02020603050405020304" pitchFamily="18" charset="0"/>
              </a:rPr>
              <a:t>versus</a:t>
            </a:r>
            <a:r>
              <a:rPr lang="en-US" sz="1800" b="1" i="0" u="none" strike="noStrike" baseline="0" dirty="0">
                <a:solidFill>
                  <a:srgbClr val="000000"/>
                </a:solidFill>
                <a:latin typeface="Garamond" panose="02020404030301010803" pitchFamily="18" charset="0"/>
              </a:rPr>
              <a:t> </a:t>
            </a:r>
            <a:r>
              <a:rPr lang="en-US" b="1" kern="100" dirty="0">
                <a:latin typeface="Garamond" panose="02020404030301010803" pitchFamily="18" charset="0"/>
                <a:cs typeface="Times New Roman" panose="02020603050405020304" pitchFamily="18" charset="0"/>
              </a:rPr>
              <a:t>Family</a:t>
            </a:r>
            <a:r>
              <a:rPr lang="en-US" sz="1800" b="1" i="0" u="none" strike="noStrike" baseline="0" dirty="0">
                <a:solidFill>
                  <a:srgbClr val="000000"/>
                </a:solidFill>
                <a:latin typeface="Garamond" panose="02020404030301010803" pitchFamily="18" charset="0"/>
              </a:rPr>
              <a:t> </a:t>
            </a:r>
            <a:r>
              <a:rPr lang="en-US" b="1" kern="100" dirty="0">
                <a:latin typeface="Garamond" panose="02020404030301010803" pitchFamily="18" charset="0"/>
                <a:cs typeface="Times New Roman" panose="02020603050405020304" pitchFamily="18" charset="0"/>
              </a:rPr>
              <a:t>Reunion</a:t>
            </a:r>
            <a:r>
              <a:rPr lang="en-US" sz="1800" b="1" i="0" u="none" strike="noStrike" baseline="0" dirty="0">
                <a:solidFill>
                  <a:srgbClr val="000000"/>
                </a:solidFill>
                <a:latin typeface="Garamond" panose="02020404030301010803" pitchFamily="18" charset="0"/>
              </a:rPr>
              <a:t> </a:t>
            </a:r>
            <a:endParaRPr lang="en-US" dirty="0"/>
          </a:p>
        </p:txBody>
      </p:sp>
      <p:sp>
        <p:nvSpPr>
          <p:cNvPr id="5" name="TextBox 4">
            <a:extLst>
              <a:ext uri="{FF2B5EF4-FFF2-40B4-BE49-F238E27FC236}">
                <a16:creationId xmlns:a16="http://schemas.microsoft.com/office/drawing/2014/main" id="{FEDA9F5D-09AB-52AC-0163-212662EC0C86}"/>
              </a:ext>
            </a:extLst>
          </p:cNvPr>
          <p:cNvSpPr txBox="1"/>
          <p:nvPr/>
        </p:nvSpPr>
        <p:spPr>
          <a:xfrm>
            <a:off x="1657932" y="1862284"/>
            <a:ext cx="9460918" cy="4247317"/>
          </a:xfrm>
          <a:prstGeom prst="rect">
            <a:avLst/>
          </a:prstGeom>
          <a:noFill/>
        </p:spPr>
        <p:txBody>
          <a:bodyPr wrap="square">
            <a:spAutoFit/>
          </a:bodyPr>
          <a:lstStyle/>
          <a:p>
            <a:pPr marL="285750" indent="-285750">
              <a:buFont typeface="Arial" panose="020B0604020202020204" pitchFamily="34" charset="0"/>
              <a:buChar char="•"/>
            </a:pPr>
            <a:r>
              <a:rPr lang="en-US" sz="1800" b="0" i="0" u="none" strike="noStrike" baseline="0" dirty="0">
                <a:solidFill>
                  <a:srgbClr val="000000"/>
                </a:solidFill>
                <a:latin typeface="Garamond" panose="02020404030301010803" pitchFamily="18" charset="0"/>
              </a:rPr>
              <a:t>There are ten Burleson family associations, eight in Texas alone. BFRG is happy to send representative(s) to local reunions for pictures, documents, etc. </a:t>
            </a:r>
          </a:p>
          <a:p>
            <a:pPr marL="285750" indent="-285750">
              <a:buFont typeface="Arial" panose="020B0604020202020204" pitchFamily="34" charset="0"/>
              <a:buChar char="•"/>
            </a:pPr>
            <a:endParaRPr lang="en-US" dirty="0">
              <a:solidFill>
                <a:srgbClr val="000000"/>
              </a:solidFill>
              <a:latin typeface="Garamond" panose="02020404030301010803" pitchFamily="18" charset="0"/>
            </a:endParaRPr>
          </a:p>
          <a:p>
            <a:pPr marL="285750" indent="-285750">
              <a:buFont typeface="Arial" panose="020B0604020202020204" pitchFamily="34" charset="0"/>
              <a:buChar char="•"/>
            </a:pPr>
            <a:r>
              <a:rPr lang="en-US" sz="1800" b="0" i="0" u="none" strike="noStrike" baseline="0" dirty="0">
                <a:solidFill>
                  <a:srgbClr val="000000"/>
                </a:solidFill>
                <a:latin typeface="Garamond" panose="02020404030301010803" pitchFamily="18" charset="0"/>
              </a:rPr>
              <a:t>Our strategy is to send researchers to historic Burleson sites to meet larger groups of cousins. Costs are controlled, complaints are minimized, the documentation we need is there, genealogical historians are on site and we get to walk in our ancestors’ footsteps. </a:t>
            </a:r>
          </a:p>
          <a:p>
            <a:pPr marL="285750" indent="-285750">
              <a:buFont typeface="Arial" panose="020B0604020202020204" pitchFamily="34" charset="0"/>
              <a:buChar char="•"/>
            </a:pPr>
            <a:endParaRPr lang="en-US" dirty="0">
              <a:solidFill>
                <a:srgbClr val="000000"/>
              </a:solidFill>
              <a:latin typeface="Garamond" panose="02020404030301010803" pitchFamily="18" charset="0"/>
            </a:endParaRPr>
          </a:p>
          <a:p>
            <a:pPr marL="285750" indent="-285750">
              <a:buFont typeface="Arial" panose="020B0604020202020204" pitchFamily="34" charset="0"/>
              <a:buChar char="•"/>
            </a:pPr>
            <a:r>
              <a:rPr lang="en-US" sz="1800" b="0" i="0" u="none" strike="noStrike" baseline="0" dirty="0">
                <a:solidFill>
                  <a:srgbClr val="000000"/>
                </a:solidFill>
                <a:latin typeface="Garamond" panose="02020404030301010803" pitchFamily="18" charset="0"/>
              </a:rPr>
              <a:t>Seventy-five cousins met us along field trip one: Virginia &gt; North Carolina &gt;Tennessee. </a:t>
            </a:r>
          </a:p>
          <a:p>
            <a:pPr marL="285750" indent="-285750">
              <a:buFont typeface="Arial" panose="020B0604020202020204" pitchFamily="34" charset="0"/>
              <a:buChar char="•"/>
            </a:pPr>
            <a:endParaRPr lang="en-US" dirty="0">
              <a:solidFill>
                <a:srgbClr val="000000"/>
              </a:solidFill>
              <a:latin typeface="Garamond" panose="02020404030301010803" pitchFamily="18" charset="0"/>
            </a:endParaRPr>
          </a:p>
          <a:p>
            <a:pPr marL="285750" indent="-285750">
              <a:buFont typeface="Arial" panose="020B0604020202020204" pitchFamily="34" charset="0"/>
              <a:buChar char="•"/>
            </a:pPr>
            <a:r>
              <a:rPr lang="en-US" sz="1800" b="0" i="0" u="none" strike="noStrike" baseline="0" dirty="0">
                <a:solidFill>
                  <a:srgbClr val="000000"/>
                </a:solidFill>
                <a:latin typeface="Garamond" panose="02020404030301010803" pitchFamily="18" charset="0"/>
              </a:rPr>
              <a:t>Eighty—seven cousins met us on field trip two: across the width of Texas. </a:t>
            </a:r>
          </a:p>
          <a:p>
            <a:pPr marL="285750" indent="-285750">
              <a:buFont typeface="Arial" panose="020B0604020202020204" pitchFamily="34" charset="0"/>
              <a:buChar char="•"/>
            </a:pPr>
            <a:endParaRPr lang="en-US" dirty="0">
              <a:solidFill>
                <a:srgbClr val="000000"/>
              </a:solidFill>
              <a:latin typeface="Garamond" panose="02020404030301010803" pitchFamily="18" charset="0"/>
            </a:endParaRPr>
          </a:p>
          <a:p>
            <a:pPr marL="285750" indent="-285750">
              <a:buFont typeface="Arial" panose="020B0604020202020204" pitchFamily="34" charset="0"/>
              <a:buChar char="•"/>
            </a:pPr>
            <a:r>
              <a:rPr lang="en-US" sz="1800" b="0" i="0" u="none" strike="noStrike" baseline="0" dirty="0">
                <a:solidFill>
                  <a:srgbClr val="000000"/>
                </a:solidFill>
                <a:latin typeface="Garamond" panose="02020404030301010803" pitchFamily="18" charset="0"/>
              </a:rPr>
              <a:t>No BFRG funds were expended on these field trips. </a:t>
            </a:r>
          </a:p>
          <a:p>
            <a:pPr marL="285750" indent="-285750">
              <a:buFont typeface="Arial" panose="020B0604020202020204" pitchFamily="34" charset="0"/>
              <a:buChar char="•"/>
            </a:pPr>
            <a:endParaRPr lang="en-US" dirty="0">
              <a:solidFill>
                <a:srgbClr val="000000"/>
              </a:solidFill>
              <a:latin typeface="Garamond" panose="02020404030301010803" pitchFamily="18" charset="0"/>
            </a:endParaRPr>
          </a:p>
          <a:p>
            <a:pPr marL="285750" indent="-285750">
              <a:buFont typeface="Arial" panose="020B0604020202020204" pitchFamily="34" charset="0"/>
              <a:buChar char="•"/>
            </a:pPr>
            <a:r>
              <a:rPr lang="en-US" sz="1800" b="0" i="0" u="none" strike="noStrike" baseline="0" dirty="0">
                <a:solidFill>
                  <a:srgbClr val="000000"/>
                </a:solidFill>
                <a:latin typeface="Garamond" panose="02020404030301010803" pitchFamily="18" charset="0"/>
              </a:rPr>
              <a:t>Field trip three? April 29-May 6 we’ll be in Old </a:t>
            </a:r>
            <a:r>
              <a:rPr lang="en-US" sz="1800" b="0" i="0" u="none" strike="noStrike" baseline="0" dirty="0" err="1">
                <a:solidFill>
                  <a:srgbClr val="000000"/>
                </a:solidFill>
                <a:latin typeface="Garamond" panose="02020404030301010803" pitchFamily="18" charset="0"/>
              </a:rPr>
              <a:t>Saybrook</a:t>
            </a:r>
            <a:r>
              <a:rPr lang="en-US" sz="1800" b="0" i="0" u="none" strike="noStrike" baseline="0" dirty="0">
                <a:solidFill>
                  <a:srgbClr val="000000"/>
                </a:solidFill>
                <a:latin typeface="Garamond" panose="02020404030301010803" pitchFamily="18" charset="0"/>
              </a:rPr>
              <a:t>, Suffield and Hartford, Connecticut- origin of </a:t>
            </a:r>
            <a:r>
              <a:rPr lang="en-US" sz="1800" b="0" i="0" u="none" strike="noStrike" baseline="0" dirty="0" err="1">
                <a:solidFill>
                  <a:srgbClr val="000000"/>
                </a:solidFill>
                <a:latin typeface="Garamond" panose="02020404030301010803" pitchFamily="18" charset="0"/>
              </a:rPr>
              <a:t>Burlesons</a:t>
            </a:r>
            <a:r>
              <a:rPr lang="en-US" sz="1800" b="0" i="0" u="none" strike="noStrike" baseline="0" dirty="0">
                <a:solidFill>
                  <a:srgbClr val="000000"/>
                </a:solidFill>
                <a:latin typeface="Garamond" panose="02020404030301010803" pitchFamily="18" charset="0"/>
              </a:rPr>
              <a:t> in America. </a:t>
            </a:r>
            <a:endParaRPr lang="en-US" dirty="0"/>
          </a:p>
        </p:txBody>
      </p:sp>
    </p:spTree>
    <p:extLst>
      <p:ext uri="{BB962C8B-B14F-4D97-AF65-F5344CB8AC3E}">
        <p14:creationId xmlns:p14="http://schemas.microsoft.com/office/powerpoint/2010/main" val="213515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2C3C9B75-F84D-9ABB-A466-1CEEE6E87B4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F0D04EF-D772-4CD9-84C5-EEFC1CAF7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a:extLst>
              <a:ext uri="{FF2B5EF4-FFF2-40B4-BE49-F238E27FC236}">
                <a16:creationId xmlns:a16="http://schemas.microsoft.com/office/drawing/2014/main" id="{6C44D156-7C54-4111-96C4-D0A657BD97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C36928C6-16C6-4A3F-951E-6B73F604D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7517386" cy="68580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ED643FAE-206D-D622-F3C2-5D231DA6BDFF}"/>
              </a:ext>
            </a:extLst>
          </p:cNvPr>
          <p:cNvPicPr>
            <a:picLocks noChangeAspect="1"/>
          </p:cNvPicPr>
          <p:nvPr/>
        </p:nvPicPr>
        <p:blipFill>
          <a:blip r:embed="rId3"/>
          <a:stretch>
            <a:fillRect/>
          </a:stretch>
        </p:blipFill>
        <p:spPr>
          <a:xfrm>
            <a:off x="29894" y="833744"/>
            <a:ext cx="2499788" cy="2337303"/>
          </a:xfrm>
          <a:prstGeom prst="rect">
            <a:avLst/>
          </a:prstGeom>
        </p:spPr>
      </p:pic>
      <p:pic>
        <p:nvPicPr>
          <p:cNvPr id="5" name="Picture 4">
            <a:extLst>
              <a:ext uri="{FF2B5EF4-FFF2-40B4-BE49-F238E27FC236}">
                <a16:creationId xmlns:a16="http://schemas.microsoft.com/office/drawing/2014/main" id="{34DB1158-6A31-2489-C8DB-5F71451B53E5}"/>
              </a:ext>
            </a:extLst>
          </p:cNvPr>
          <p:cNvPicPr>
            <a:picLocks noChangeAspect="1"/>
          </p:cNvPicPr>
          <p:nvPr/>
        </p:nvPicPr>
        <p:blipFill>
          <a:blip r:embed="rId4"/>
          <a:stretch>
            <a:fillRect/>
          </a:stretch>
        </p:blipFill>
        <p:spPr>
          <a:xfrm>
            <a:off x="8442960" y="2159358"/>
            <a:ext cx="2431056" cy="4080125"/>
          </a:xfrm>
          <a:prstGeom prst="rect">
            <a:avLst/>
          </a:prstGeom>
          <a:ln>
            <a:noFill/>
          </a:ln>
          <a:effectLst>
            <a:outerShdw blurRad="292100" dist="139700" dir="2700000" algn="tl" rotWithShape="0">
              <a:srgbClr val="333333">
                <a:alpha val="65000"/>
              </a:srgbClr>
            </a:outerShdw>
          </a:effectLst>
        </p:spPr>
      </p:pic>
      <p:sp>
        <p:nvSpPr>
          <p:cNvPr id="22" name="Rectangle 21">
            <a:extLst>
              <a:ext uri="{FF2B5EF4-FFF2-40B4-BE49-F238E27FC236}">
                <a16:creationId xmlns:a16="http://schemas.microsoft.com/office/drawing/2014/main" id="{3CDD3A84-08C1-4EE7-900D-71846D9D1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70178" y="-3"/>
            <a:ext cx="82296" cy="3419856"/>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0273E4-F530-C936-E95D-F1601B8DC1E4}"/>
              </a:ext>
            </a:extLst>
          </p:cNvPr>
          <p:cNvPicPr>
            <a:picLocks noChangeAspect="1"/>
          </p:cNvPicPr>
          <p:nvPr/>
        </p:nvPicPr>
        <p:blipFill>
          <a:blip r:embed="rId5"/>
          <a:stretch>
            <a:fillRect/>
          </a:stretch>
        </p:blipFill>
        <p:spPr>
          <a:xfrm>
            <a:off x="2847632" y="594499"/>
            <a:ext cx="1830342" cy="2383542"/>
          </a:xfrm>
          <a:prstGeom prst="rect">
            <a:avLst/>
          </a:prstGeom>
        </p:spPr>
      </p:pic>
      <p:sp>
        <p:nvSpPr>
          <p:cNvPr id="24" name="Rectangle 23">
            <a:extLst>
              <a:ext uri="{FF2B5EF4-FFF2-40B4-BE49-F238E27FC236}">
                <a16:creationId xmlns:a16="http://schemas.microsoft.com/office/drawing/2014/main" id="{B9BC390B-C5AA-4098-9D63-9363EC9AB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4670" y="-3"/>
            <a:ext cx="82296" cy="3419856"/>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E1ED1E2-608E-9C29-D737-2681BC0EAFF5}"/>
              </a:ext>
            </a:extLst>
          </p:cNvPr>
          <p:cNvPicPr>
            <a:picLocks noChangeAspect="1"/>
          </p:cNvPicPr>
          <p:nvPr/>
        </p:nvPicPr>
        <p:blipFill>
          <a:blip r:embed="rId6"/>
          <a:stretch>
            <a:fillRect/>
          </a:stretch>
        </p:blipFill>
        <p:spPr>
          <a:xfrm>
            <a:off x="5338657" y="519029"/>
            <a:ext cx="1771469" cy="2534481"/>
          </a:xfrm>
          <a:prstGeom prst="rect">
            <a:avLst/>
          </a:prstGeom>
        </p:spPr>
      </p:pic>
      <p:cxnSp>
        <p:nvCxnSpPr>
          <p:cNvPr id="26" name="Straight Connector 25">
            <a:extLst>
              <a:ext uri="{FF2B5EF4-FFF2-40B4-BE49-F238E27FC236}">
                <a16:creationId xmlns:a16="http://schemas.microsoft.com/office/drawing/2014/main" id="{F70E8F32-F585-4DB9-B76A-63E96ECA01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387" y="3429000"/>
            <a:ext cx="7421138" cy="1"/>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E1E4327C-9DAF-4228-A19D-32FB7875B0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791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F4BDCDE2-EE14-46EB-866A-2CCE9A50EF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3" y="0"/>
            <a:ext cx="12192000" cy="6858000"/>
          </a:xfrm>
          <a:prstGeom prst="rect">
            <a:avLst/>
          </a:prstGeom>
        </p:spPr>
      </p:pic>
      <p:sp>
        <p:nvSpPr>
          <p:cNvPr id="2" name="Title 1">
            <a:extLst>
              <a:ext uri="{FF2B5EF4-FFF2-40B4-BE49-F238E27FC236}">
                <a16:creationId xmlns:a16="http://schemas.microsoft.com/office/drawing/2014/main" id="{B8E7E669-24CB-7612-A959-14E284735EAA}"/>
              </a:ext>
            </a:extLst>
          </p:cNvPr>
          <p:cNvSpPr>
            <a:spLocks noGrp="1"/>
          </p:cNvSpPr>
          <p:nvPr>
            <p:ph type="title"/>
          </p:nvPr>
        </p:nvSpPr>
        <p:spPr>
          <a:xfrm>
            <a:off x="7687725" y="317501"/>
            <a:ext cx="3932775" cy="1897194"/>
          </a:xfrm>
        </p:spPr>
        <p:txBody>
          <a:bodyPr>
            <a:normAutofit/>
          </a:bodyPr>
          <a:lstStyle/>
          <a:p>
            <a:r>
              <a:rPr lang="en-US" b="1" kern="100" dirty="0">
                <a:latin typeface="Garamond" panose="02020404030301010803" pitchFamily="18" charset="0"/>
                <a:cs typeface="Times New Roman" panose="02020603050405020304" pitchFamily="18" charset="0"/>
              </a:rPr>
              <a:t>Original</a:t>
            </a:r>
            <a:r>
              <a:rPr lang="en-US" sz="3300" b="1" i="0" u="none" strike="noStrike" baseline="0" dirty="0">
                <a:latin typeface="Garamond" panose="02020404030301010803" pitchFamily="18" charset="0"/>
              </a:rPr>
              <a:t> </a:t>
            </a:r>
            <a:r>
              <a:rPr lang="en-US" b="1" kern="100" dirty="0">
                <a:latin typeface="Garamond" panose="02020404030301010803" pitchFamily="18" charset="0"/>
                <a:cs typeface="Times New Roman" panose="02020603050405020304" pitchFamily="18" charset="0"/>
              </a:rPr>
              <a:t>Proprietors</a:t>
            </a:r>
            <a:r>
              <a:rPr lang="en-US" sz="3300" b="1" i="0" u="none" strike="noStrike" baseline="0" dirty="0">
                <a:latin typeface="Garamond" panose="02020404030301010803" pitchFamily="18" charset="0"/>
              </a:rPr>
              <a:t> </a:t>
            </a:r>
            <a:r>
              <a:rPr lang="en-US" b="1" kern="100" dirty="0">
                <a:latin typeface="Garamond" panose="02020404030301010803" pitchFamily="18" charset="0"/>
                <a:cs typeface="Times New Roman" panose="02020603050405020304" pitchFamily="18" charset="0"/>
              </a:rPr>
              <a:t>of</a:t>
            </a:r>
            <a:r>
              <a:rPr lang="en-US" sz="3300" b="1" i="0" u="none" strike="noStrike" baseline="0" dirty="0">
                <a:latin typeface="Garamond" panose="02020404030301010803" pitchFamily="18" charset="0"/>
              </a:rPr>
              <a:t> Suffield </a:t>
            </a:r>
            <a:endParaRPr lang="en-US" sz="3300" dirty="0"/>
          </a:p>
        </p:txBody>
      </p:sp>
      <p:pic>
        <p:nvPicPr>
          <p:cNvPr id="13" name="Picture 12">
            <a:extLst>
              <a:ext uri="{FF2B5EF4-FFF2-40B4-BE49-F238E27FC236}">
                <a16:creationId xmlns:a16="http://schemas.microsoft.com/office/drawing/2014/main" id="{A2493873-ED5B-A8E5-B389-4AF58998C9CC}"/>
              </a:ext>
            </a:extLst>
          </p:cNvPr>
          <p:cNvPicPr>
            <a:picLocks noChangeAspect="1"/>
          </p:cNvPicPr>
          <p:nvPr/>
        </p:nvPicPr>
        <p:blipFill>
          <a:blip r:embed="rId8"/>
          <a:stretch>
            <a:fillRect/>
          </a:stretch>
        </p:blipFill>
        <p:spPr>
          <a:xfrm>
            <a:off x="2869261" y="3572539"/>
            <a:ext cx="3099875" cy="2841552"/>
          </a:xfrm>
          <a:prstGeom prst="rect">
            <a:avLst/>
          </a:prstGeom>
        </p:spPr>
      </p:pic>
      <p:pic>
        <p:nvPicPr>
          <p:cNvPr id="19" name="Picture 18">
            <a:extLst>
              <a:ext uri="{FF2B5EF4-FFF2-40B4-BE49-F238E27FC236}">
                <a16:creationId xmlns:a16="http://schemas.microsoft.com/office/drawing/2014/main" id="{0463E86F-1993-7104-05B5-F30B3E449C1A}"/>
              </a:ext>
            </a:extLst>
          </p:cNvPr>
          <p:cNvPicPr>
            <a:picLocks noChangeAspect="1"/>
          </p:cNvPicPr>
          <p:nvPr/>
        </p:nvPicPr>
        <p:blipFill>
          <a:blip r:embed="rId9"/>
          <a:stretch>
            <a:fillRect/>
          </a:stretch>
        </p:blipFill>
        <p:spPr>
          <a:xfrm>
            <a:off x="5418754" y="4021098"/>
            <a:ext cx="1933156" cy="2101256"/>
          </a:xfrm>
          <a:prstGeom prst="rect">
            <a:avLst/>
          </a:prstGeom>
        </p:spPr>
      </p:pic>
      <p:pic>
        <p:nvPicPr>
          <p:cNvPr id="11" name="Picture 10">
            <a:extLst>
              <a:ext uri="{FF2B5EF4-FFF2-40B4-BE49-F238E27FC236}">
                <a16:creationId xmlns:a16="http://schemas.microsoft.com/office/drawing/2014/main" id="{C2996B2B-C000-14FF-732C-C98367DF16E3}"/>
              </a:ext>
            </a:extLst>
          </p:cNvPr>
          <p:cNvPicPr>
            <a:picLocks noChangeAspect="1"/>
          </p:cNvPicPr>
          <p:nvPr/>
        </p:nvPicPr>
        <p:blipFill>
          <a:blip r:embed="rId10"/>
          <a:stretch>
            <a:fillRect/>
          </a:stretch>
        </p:blipFill>
        <p:spPr>
          <a:xfrm>
            <a:off x="126119" y="4119210"/>
            <a:ext cx="3268736" cy="2144291"/>
          </a:xfrm>
          <a:prstGeom prst="rect">
            <a:avLst/>
          </a:prstGeom>
        </p:spPr>
      </p:pic>
    </p:spTree>
    <p:extLst>
      <p:ext uri="{BB962C8B-B14F-4D97-AF65-F5344CB8AC3E}">
        <p14:creationId xmlns:p14="http://schemas.microsoft.com/office/powerpoint/2010/main" val="2790954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22B85B1A-0BB1-4DF9-C6C0-5D4E79CFD388}"/>
            </a:ext>
          </a:extLst>
        </p:cNvPr>
        <p:cNvGrpSpPr/>
        <p:nvPr/>
      </p:nvGrpSpPr>
      <p:grpSpPr>
        <a:xfrm>
          <a:off x="0" y="0"/>
          <a:ext cx="0" cy="0"/>
          <a:chOff x="0" y="0"/>
          <a:chExt cx="0" cy="0"/>
        </a:xfrm>
      </p:grpSpPr>
      <p:pic>
        <p:nvPicPr>
          <p:cNvPr id="13" name="Picture 2">
            <a:extLst>
              <a:ext uri="{FF2B5EF4-FFF2-40B4-BE49-F238E27FC236}">
                <a16:creationId xmlns:a16="http://schemas.microsoft.com/office/drawing/2014/main" id="{9ED2D02B-168C-4846-9451-256849035A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C9EE19A9-2588-4BFD-9DC4-2D6FB27970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7" name="Rectangle 16">
            <a:extLst>
              <a:ext uri="{FF2B5EF4-FFF2-40B4-BE49-F238E27FC236}">
                <a16:creationId xmlns:a16="http://schemas.microsoft.com/office/drawing/2014/main" id="{5E51CE21-2821-4907-BDA7-BFA194EB6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2">
            <a:extLst>
              <a:ext uri="{FF2B5EF4-FFF2-40B4-BE49-F238E27FC236}">
                <a16:creationId xmlns:a16="http://schemas.microsoft.com/office/drawing/2014/main" id="{CB018F36-9BD2-4136-88F0-BEB7EBB865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F0DBDAFE-8F85-4CED-80A8-929A18E75C9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69764" t="46543"/>
          <a:stretch/>
        </p:blipFill>
        <p:spPr>
          <a:xfrm>
            <a:off x="8500434" y="3191932"/>
            <a:ext cx="3686351" cy="3666067"/>
          </a:xfrm>
          <a:prstGeom prst="rect">
            <a:avLst/>
          </a:prstGeom>
        </p:spPr>
      </p:pic>
      <p:sp>
        <p:nvSpPr>
          <p:cNvPr id="2" name="Title 1">
            <a:extLst>
              <a:ext uri="{FF2B5EF4-FFF2-40B4-BE49-F238E27FC236}">
                <a16:creationId xmlns:a16="http://schemas.microsoft.com/office/drawing/2014/main" id="{6E60CED3-46BE-7B4F-7CCD-97429C871A86}"/>
              </a:ext>
            </a:extLst>
          </p:cNvPr>
          <p:cNvSpPr>
            <a:spLocks noGrp="1"/>
          </p:cNvSpPr>
          <p:nvPr>
            <p:ph type="title"/>
          </p:nvPr>
        </p:nvSpPr>
        <p:spPr>
          <a:xfrm>
            <a:off x="635211" y="4562855"/>
            <a:ext cx="10916365" cy="1137554"/>
          </a:xfrm>
        </p:spPr>
        <p:txBody>
          <a:bodyPr vert="horz" lIns="91440" tIns="45720" rIns="91440" bIns="45720" rtlCol="0" anchor="b">
            <a:normAutofit/>
          </a:bodyPr>
          <a:lstStyle/>
          <a:p>
            <a:r>
              <a:rPr lang="en-US" b="1" kern="100" dirty="0">
                <a:latin typeface="Garamond" panose="02020404030301010803" pitchFamily="18" charset="0"/>
                <a:cs typeface="Times New Roman" panose="02020603050405020304" pitchFamily="18" charset="0"/>
              </a:rPr>
              <a:t>Original</a:t>
            </a:r>
            <a:r>
              <a:rPr lang="en-US" sz="4800" b="1" i="0" u="none" strike="noStrike" dirty="0"/>
              <a:t> </a:t>
            </a:r>
            <a:r>
              <a:rPr lang="en-US" b="1" kern="100" dirty="0">
                <a:latin typeface="Garamond" panose="02020404030301010803" pitchFamily="18" charset="0"/>
                <a:cs typeface="Times New Roman" panose="02020603050405020304" pitchFamily="18" charset="0"/>
              </a:rPr>
              <a:t>Proprietors</a:t>
            </a:r>
            <a:r>
              <a:rPr lang="en-US" sz="4800" b="1" i="0" u="none" strike="noStrike" dirty="0"/>
              <a:t> </a:t>
            </a:r>
            <a:r>
              <a:rPr lang="en-US" b="1" kern="100" dirty="0">
                <a:latin typeface="Garamond" panose="02020404030301010803" pitchFamily="18" charset="0"/>
                <a:cs typeface="Times New Roman" panose="02020603050405020304" pitchFamily="18" charset="0"/>
              </a:rPr>
              <a:t>of</a:t>
            </a:r>
            <a:r>
              <a:rPr lang="en-US" sz="4800" b="1" i="0" u="none" strike="noStrike" dirty="0"/>
              <a:t> </a:t>
            </a:r>
            <a:r>
              <a:rPr lang="en-US" b="1" kern="100" dirty="0">
                <a:latin typeface="Garamond" panose="02020404030301010803" pitchFamily="18" charset="0"/>
                <a:cs typeface="Times New Roman" panose="02020603050405020304" pitchFamily="18" charset="0"/>
              </a:rPr>
              <a:t>Suffield</a:t>
            </a:r>
            <a:r>
              <a:rPr lang="en-US" sz="4800" b="1" i="0" u="none" strike="noStrike" dirty="0"/>
              <a:t> </a:t>
            </a:r>
            <a:endParaRPr lang="en-US" sz="4800" dirty="0"/>
          </a:p>
        </p:txBody>
      </p:sp>
      <p:sp>
        <p:nvSpPr>
          <p:cNvPr id="23" name="Rounded Rectangle 7">
            <a:extLst>
              <a:ext uri="{FF2B5EF4-FFF2-40B4-BE49-F238E27FC236}">
                <a16:creationId xmlns:a16="http://schemas.microsoft.com/office/drawing/2014/main" id="{73F7C97D-0A4B-4A8D-A2EC-D6C6B5892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3016" y="967109"/>
            <a:ext cx="3291840" cy="3291840"/>
          </a:xfrm>
          <a:prstGeom prst="roundRect">
            <a:avLst>
              <a:gd name="adj" fmla="val 5241"/>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pPr>
            <a:endParaRPr lang="en-US" sz="3200" cap="all">
              <a:solidFill>
                <a:schemeClr val="bg1">
                  <a:lumMod val="50000"/>
                </a:schemeClr>
              </a:solidFill>
            </a:endParaRPr>
          </a:p>
        </p:txBody>
      </p:sp>
      <p:pic>
        <p:nvPicPr>
          <p:cNvPr id="5" name="Picture 4">
            <a:extLst>
              <a:ext uri="{FF2B5EF4-FFF2-40B4-BE49-F238E27FC236}">
                <a16:creationId xmlns:a16="http://schemas.microsoft.com/office/drawing/2014/main" id="{64079A3F-1D3D-2348-254F-987BC419B9AA}"/>
              </a:ext>
            </a:extLst>
          </p:cNvPr>
          <p:cNvPicPr>
            <a:picLocks noChangeAspect="1"/>
          </p:cNvPicPr>
          <p:nvPr/>
        </p:nvPicPr>
        <p:blipFill>
          <a:blip r:embed="rId4"/>
          <a:srcRect l="-3061" t="42306" r="3061" b="357"/>
          <a:stretch/>
        </p:blipFill>
        <p:spPr>
          <a:xfrm>
            <a:off x="2033473" y="1149989"/>
            <a:ext cx="1190925" cy="2926080"/>
          </a:xfrm>
          <a:prstGeom prst="rect">
            <a:avLst/>
          </a:prstGeom>
        </p:spPr>
      </p:pic>
      <p:sp>
        <p:nvSpPr>
          <p:cNvPr id="25" name="Rounded Rectangle 21">
            <a:extLst>
              <a:ext uri="{FF2B5EF4-FFF2-40B4-BE49-F238E27FC236}">
                <a16:creationId xmlns:a16="http://schemas.microsoft.com/office/drawing/2014/main" id="{CD3FE05F-843F-49D5-AA7C-71AA37D52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967109"/>
            <a:ext cx="3291840" cy="3291840"/>
          </a:xfrm>
          <a:prstGeom prst="roundRect">
            <a:avLst>
              <a:gd name="adj" fmla="val 5241"/>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pPr>
            <a:endParaRPr lang="en-US" sz="3200" cap="all">
              <a:solidFill>
                <a:schemeClr val="bg1">
                  <a:lumMod val="50000"/>
                </a:schemeClr>
              </a:solidFill>
            </a:endParaRPr>
          </a:p>
        </p:txBody>
      </p:sp>
      <p:pic>
        <p:nvPicPr>
          <p:cNvPr id="8" name="Picture 7">
            <a:extLst>
              <a:ext uri="{FF2B5EF4-FFF2-40B4-BE49-F238E27FC236}">
                <a16:creationId xmlns:a16="http://schemas.microsoft.com/office/drawing/2014/main" id="{F0F623B5-2C14-0E67-3F3E-2FEC9D494BD8}"/>
              </a:ext>
            </a:extLst>
          </p:cNvPr>
          <p:cNvPicPr>
            <a:picLocks noChangeAspect="1"/>
          </p:cNvPicPr>
          <p:nvPr/>
        </p:nvPicPr>
        <p:blipFill>
          <a:blip r:embed="rId4"/>
          <a:srcRect t="4" b="61332"/>
          <a:stretch/>
        </p:blipFill>
        <p:spPr>
          <a:xfrm>
            <a:off x="5212955" y="1149989"/>
            <a:ext cx="1766089" cy="2926080"/>
          </a:xfrm>
          <a:prstGeom prst="rect">
            <a:avLst/>
          </a:prstGeom>
        </p:spPr>
      </p:pic>
      <p:sp>
        <p:nvSpPr>
          <p:cNvPr id="27" name="Rounded Rectangle 23">
            <a:extLst>
              <a:ext uri="{FF2B5EF4-FFF2-40B4-BE49-F238E27FC236}">
                <a16:creationId xmlns:a16="http://schemas.microsoft.com/office/drawing/2014/main" id="{849E0812-FDA8-42D6-9581-33F4175F6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7144" y="967109"/>
            <a:ext cx="3291840" cy="3291840"/>
          </a:xfrm>
          <a:prstGeom prst="roundRect">
            <a:avLst>
              <a:gd name="adj" fmla="val 5241"/>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pPr>
            <a:endParaRPr lang="en-US" sz="3200" cap="all">
              <a:solidFill>
                <a:schemeClr val="bg1">
                  <a:lumMod val="50000"/>
                </a:schemeClr>
              </a:solidFill>
            </a:endParaRPr>
          </a:p>
        </p:txBody>
      </p:sp>
      <p:pic>
        <p:nvPicPr>
          <p:cNvPr id="7" name="Picture 6">
            <a:extLst>
              <a:ext uri="{FF2B5EF4-FFF2-40B4-BE49-F238E27FC236}">
                <a16:creationId xmlns:a16="http://schemas.microsoft.com/office/drawing/2014/main" id="{EFE50F2D-36DC-BAEB-6561-CD32B6F89BC2}"/>
              </a:ext>
            </a:extLst>
          </p:cNvPr>
          <p:cNvPicPr>
            <a:picLocks noChangeAspect="1"/>
          </p:cNvPicPr>
          <p:nvPr/>
        </p:nvPicPr>
        <p:blipFill>
          <a:blip r:embed="rId5"/>
          <a:stretch>
            <a:fillRect/>
          </a:stretch>
        </p:blipFill>
        <p:spPr>
          <a:xfrm>
            <a:off x="8662732" y="1149989"/>
            <a:ext cx="1800664" cy="2926080"/>
          </a:xfrm>
          <a:prstGeom prst="rect">
            <a:avLst/>
          </a:prstGeom>
        </p:spPr>
      </p:pic>
      <p:pic>
        <p:nvPicPr>
          <p:cNvPr id="29" name="Picture 28">
            <a:extLst>
              <a:ext uri="{FF2B5EF4-FFF2-40B4-BE49-F238E27FC236}">
                <a16:creationId xmlns:a16="http://schemas.microsoft.com/office/drawing/2014/main" id="{4BA2D3A5-B2B8-4FE9-92D5-F9A9508166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55478"/>
          <a:stretch/>
        </p:blipFill>
        <p:spPr>
          <a:xfrm>
            <a:off x="-2607" y="0"/>
            <a:ext cx="12192000" cy="3053351"/>
          </a:xfrm>
          <a:prstGeom prst="rect">
            <a:avLst/>
          </a:prstGeom>
        </p:spPr>
      </p:pic>
    </p:spTree>
    <p:extLst>
      <p:ext uri="{BB962C8B-B14F-4D97-AF65-F5344CB8AC3E}">
        <p14:creationId xmlns:p14="http://schemas.microsoft.com/office/powerpoint/2010/main" val="2186836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2C0360C1-7B46-4B41-B274-1DB351749F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FB5A1B2C-6F0B-41CA-B064-6D5567E60C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4" name="Rectangle 13">
            <a:extLst>
              <a:ext uri="{FF2B5EF4-FFF2-40B4-BE49-F238E27FC236}">
                <a16:creationId xmlns:a16="http://schemas.microsoft.com/office/drawing/2014/main" id="{7A16B2DF-9BAA-42B5-8D2E-384FEB96C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EC91160C-6E6A-4F20-8F67-599535620A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3">
            <a:extLst>
              <a:ext uri="{FF2B5EF4-FFF2-40B4-BE49-F238E27FC236}">
                <a16:creationId xmlns:a16="http://schemas.microsoft.com/office/drawing/2014/main" id="{B0FB8D2B-20B0-4E1D-8407-1D388C463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3774" y="550655"/>
            <a:ext cx="10364452" cy="3690466"/>
          </a:xfrm>
          <a:prstGeom prst="roundRect">
            <a:avLst>
              <a:gd name="adj" fmla="val 483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55B0469-8ECB-E1FC-9878-7AEB6518542C}"/>
              </a:ext>
            </a:extLst>
          </p:cNvPr>
          <p:cNvPicPr>
            <a:picLocks noChangeAspect="1"/>
          </p:cNvPicPr>
          <p:nvPr/>
        </p:nvPicPr>
        <p:blipFill>
          <a:blip r:embed="rId4" cstate="print"/>
          <a:stretch>
            <a:fillRect/>
          </a:stretch>
        </p:blipFill>
        <p:spPr>
          <a:xfrm>
            <a:off x="1891677" y="715246"/>
            <a:ext cx="3310863" cy="3361283"/>
          </a:xfrm>
          <a:prstGeom prst="roundRect">
            <a:avLst>
              <a:gd name="adj" fmla="val 5301"/>
            </a:avLst>
          </a:prstGeom>
          <a:ln w="82550" cap="sq">
            <a:noFill/>
            <a:miter lim="800000"/>
          </a:ln>
          <a:effectLst/>
        </p:spPr>
      </p:pic>
      <p:pic>
        <p:nvPicPr>
          <p:cNvPr id="5" name="Picture 4">
            <a:extLst>
              <a:ext uri="{FF2B5EF4-FFF2-40B4-BE49-F238E27FC236}">
                <a16:creationId xmlns:a16="http://schemas.microsoft.com/office/drawing/2014/main" id="{BE793F36-966F-4BD4-6552-B1769D903075}"/>
              </a:ext>
            </a:extLst>
          </p:cNvPr>
          <p:cNvPicPr>
            <a:picLocks noChangeAspect="1"/>
          </p:cNvPicPr>
          <p:nvPr/>
        </p:nvPicPr>
        <p:blipFill>
          <a:blip r:embed="rId5" cstate="print"/>
          <a:stretch>
            <a:fillRect/>
          </a:stretch>
        </p:blipFill>
        <p:spPr>
          <a:xfrm>
            <a:off x="6972515" y="715246"/>
            <a:ext cx="3347335" cy="3361283"/>
          </a:xfrm>
          <a:prstGeom prst="roundRect">
            <a:avLst>
              <a:gd name="adj" fmla="val 5301"/>
            </a:avLst>
          </a:prstGeom>
          <a:ln w="82550" cap="sq">
            <a:noFill/>
            <a:miter lim="800000"/>
          </a:ln>
          <a:effectLst/>
        </p:spPr>
      </p:pic>
      <p:pic>
        <p:nvPicPr>
          <p:cNvPr id="20" name="Picture 19">
            <a:extLst>
              <a:ext uri="{FF2B5EF4-FFF2-40B4-BE49-F238E27FC236}">
                <a16:creationId xmlns:a16="http://schemas.microsoft.com/office/drawing/2014/main" id="{F90CF415-AEDB-4639-B8A0-33C762C76A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55478"/>
          <a:stretch/>
        </p:blipFill>
        <p:spPr>
          <a:xfrm>
            <a:off x="-2607" y="0"/>
            <a:ext cx="12192000" cy="3053351"/>
          </a:xfrm>
          <a:prstGeom prst="rect">
            <a:avLst/>
          </a:prstGeom>
        </p:spPr>
      </p:pic>
      <p:pic>
        <p:nvPicPr>
          <p:cNvPr id="22" name="Picture 21">
            <a:extLst>
              <a:ext uri="{FF2B5EF4-FFF2-40B4-BE49-F238E27FC236}">
                <a16:creationId xmlns:a16="http://schemas.microsoft.com/office/drawing/2014/main" id="{1CACF3E2-6A21-439F-8008-13CA1179AA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69764" t="46543"/>
          <a:stretch/>
        </p:blipFill>
        <p:spPr>
          <a:xfrm>
            <a:off x="8500434" y="3191932"/>
            <a:ext cx="3686351" cy="3666067"/>
          </a:xfrm>
          <a:prstGeom prst="rect">
            <a:avLst/>
          </a:prstGeom>
        </p:spPr>
      </p:pic>
      <p:sp>
        <p:nvSpPr>
          <p:cNvPr id="2" name="Title 1">
            <a:extLst>
              <a:ext uri="{FF2B5EF4-FFF2-40B4-BE49-F238E27FC236}">
                <a16:creationId xmlns:a16="http://schemas.microsoft.com/office/drawing/2014/main" id="{1CC104B7-5FAB-E735-0859-D54AAC8D2FE3}"/>
              </a:ext>
            </a:extLst>
          </p:cNvPr>
          <p:cNvSpPr>
            <a:spLocks noGrp="1"/>
          </p:cNvSpPr>
          <p:nvPr>
            <p:ph type="title"/>
          </p:nvPr>
        </p:nvSpPr>
        <p:spPr>
          <a:xfrm>
            <a:off x="635211" y="4562855"/>
            <a:ext cx="10916365" cy="1137554"/>
          </a:xfrm>
        </p:spPr>
        <p:txBody>
          <a:bodyPr vert="horz" lIns="91440" tIns="45720" rIns="91440" bIns="45720" rtlCol="0" anchor="b">
            <a:normAutofit/>
          </a:bodyPr>
          <a:lstStyle/>
          <a:p>
            <a:r>
              <a:rPr lang="en-US" b="1" kern="100" dirty="0">
                <a:latin typeface="Garamond" panose="02020404030301010803" pitchFamily="18" charset="0"/>
                <a:cs typeface="Times New Roman" panose="02020603050405020304" pitchFamily="18" charset="0"/>
              </a:rPr>
              <a:t>The</a:t>
            </a:r>
            <a:r>
              <a:rPr lang="en-US" sz="4800" b="1" i="0" u="none" strike="noStrike" dirty="0"/>
              <a:t> </a:t>
            </a:r>
            <a:r>
              <a:rPr lang="en-US" b="1" kern="100" dirty="0">
                <a:latin typeface="Garamond" panose="02020404030301010803" pitchFamily="18" charset="0"/>
                <a:cs typeface="Times New Roman" panose="02020603050405020304" pitchFamily="18" charset="0"/>
              </a:rPr>
              <a:t>Coin</a:t>
            </a:r>
            <a:r>
              <a:rPr lang="en-US" sz="4800" b="1" i="0" u="none" strike="noStrike" dirty="0"/>
              <a:t> </a:t>
            </a:r>
            <a:r>
              <a:rPr lang="en-US" b="1" kern="100" dirty="0">
                <a:latin typeface="Garamond" panose="02020404030301010803" pitchFamily="18" charset="0"/>
                <a:cs typeface="Times New Roman" panose="02020603050405020304" pitchFamily="18" charset="0"/>
              </a:rPr>
              <a:t>and</a:t>
            </a:r>
            <a:r>
              <a:rPr lang="en-US" sz="4800" b="1" i="0" u="none" strike="noStrike" dirty="0"/>
              <a:t> </a:t>
            </a:r>
            <a:r>
              <a:rPr lang="en-US" b="1" kern="100" dirty="0">
                <a:latin typeface="Garamond" panose="02020404030301010803" pitchFamily="18" charset="0"/>
                <a:cs typeface="Times New Roman" panose="02020603050405020304" pitchFamily="18" charset="0"/>
              </a:rPr>
              <a:t>Legacy</a:t>
            </a:r>
            <a:r>
              <a:rPr lang="en-US" sz="4800" b="1" i="0" u="none" strike="noStrike" dirty="0"/>
              <a:t> </a:t>
            </a:r>
            <a:endParaRPr lang="en-US" sz="4800" dirty="0"/>
          </a:p>
        </p:txBody>
      </p:sp>
    </p:spTree>
    <p:extLst>
      <p:ext uri="{BB962C8B-B14F-4D97-AF65-F5344CB8AC3E}">
        <p14:creationId xmlns:p14="http://schemas.microsoft.com/office/powerpoint/2010/main" val="51179617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8ADECB340160469430AC0F4EA775FA" ma:contentTypeVersion="13" ma:contentTypeDescription="Create a new document." ma:contentTypeScope="" ma:versionID="ae96eb4be41e04dabf886d9c3638dd0a">
  <xsd:schema xmlns:xsd="http://www.w3.org/2001/XMLSchema" xmlns:xs="http://www.w3.org/2001/XMLSchema" xmlns:p="http://schemas.microsoft.com/office/2006/metadata/properties" xmlns:ns3="3243247e-8d7f-4cff-a9ba-5f4d23375e99" xmlns:ns4="50e8a399-bf5a-4ab5-aaed-678af10ca500" targetNamespace="http://schemas.microsoft.com/office/2006/metadata/properties" ma:root="true" ma:fieldsID="2c1b9f1268e1df5db790302d3021dd6d" ns3:_="" ns4:_="">
    <xsd:import namespace="3243247e-8d7f-4cff-a9ba-5f4d23375e99"/>
    <xsd:import namespace="50e8a399-bf5a-4ab5-aaed-678af10ca50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SearchProperties" minOccurs="0"/>
                <xsd:element ref="ns3:MediaServiceObjectDetectorVersions" minOccurs="0"/>
                <xsd:element ref="ns3:MediaServiceDateTaken" minOccurs="0"/>
                <xsd:element ref="ns3:MediaServiceSystemTags" minOccurs="0"/>
                <xsd:element ref="ns3:MediaServiceGenerationTime" minOccurs="0"/>
                <xsd:element ref="ns3:MediaServiceEventHashCode"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43247e-8d7f-4cff-a9ba-5f4d23375e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e8a399-bf5a-4ab5-aaed-678af10ca50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3243247e-8d7f-4cff-a9ba-5f4d23375e9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1AD07E-EBDE-429E-9744-E84B27B829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43247e-8d7f-4cff-a9ba-5f4d23375e99"/>
    <ds:schemaRef ds:uri="50e8a399-bf5a-4ab5-aaed-678af10ca5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CE8702-C90D-4C97-BC7D-01F9F5BC5221}">
  <ds:schemaRefs>
    <ds:schemaRef ds:uri="http://schemas.microsoft.com/office/infopath/2007/PartnerControls"/>
    <ds:schemaRef ds:uri="50e8a399-bf5a-4ab5-aaed-678af10ca500"/>
    <ds:schemaRef ds:uri="http://www.w3.org/XML/1998/namespace"/>
    <ds:schemaRef ds:uri="http://purl.org/dc/elements/1.1/"/>
    <ds:schemaRef ds:uri="http://purl.org/dc/terms/"/>
    <ds:schemaRef ds:uri="http://purl.org/dc/dcmitype/"/>
    <ds:schemaRef ds:uri="http://schemas.microsoft.com/office/2006/documentManagement/types"/>
    <ds:schemaRef ds:uri="http://schemas.openxmlformats.org/package/2006/metadata/core-properties"/>
    <ds:schemaRef ds:uri="3243247e-8d7f-4cff-a9ba-5f4d23375e99"/>
    <ds:schemaRef ds:uri="http://schemas.microsoft.com/office/2006/metadata/properties"/>
  </ds:schemaRefs>
</ds:datastoreItem>
</file>

<file path=customXml/itemProps3.xml><?xml version="1.0" encoding="utf-8"?>
<ds:datastoreItem xmlns:ds="http://schemas.openxmlformats.org/officeDocument/2006/customXml" ds:itemID="{632CD777-D3C6-4D0B-A58F-DA934CFADD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TM04033925[[fn=Droplet]]</Template>
  <TotalTime>125</TotalTime>
  <Words>488</Words>
  <Application>Microsoft Office PowerPoint</Application>
  <PresentationFormat>Widescreen</PresentationFormat>
  <Paragraphs>44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Garamond</vt:lpstr>
      <vt:lpstr>Tw Cen MT</vt:lpstr>
      <vt:lpstr>Droplet</vt:lpstr>
      <vt:lpstr>Cousining:  A Process?</vt:lpstr>
      <vt:lpstr>Welcome to this presentation about how and why we’ve chosen this path for our genealogy forum.</vt:lpstr>
      <vt:lpstr>Let’s start with some  driving principles:</vt:lpstr>
      <vt:lpstr>Greater than average  communication:</vt:lpstr>
      <vt:lpstr>Take a critical eye  to history/  Job task analysis of   VERBS-Val Lubans </vt:lpstr>
      <vt:lpstr>Seek Consensus/Proof</vt:lpstr>
      <vt:lpstr>PowerPoint Presentation</vt:lpstr>
      <vt:lpstr>PowerPoint Presentation</vt:lpstr>
      <vt:lpstr>PowerPoint Presentation</vt:lpstr>
      <vt:lpstr>Burleson Heritage Publishing </vt:lpstr>
      <vt:lpstr>Burleson Heritage Publishing </vt:lpstr>
      <vt:lpstr>The Burleson DNA Projects</vt:lpstr>
      <vt:lpstr>Activism</vt:lpstr>
      <vt:lpstr>Permanent Repository </vt:lpstr>
      <vt:lpstr>Field Trips versus Family Reunion </vt:lpstr>
      <vt:lpstr>Original Proprietors of Suffield </vt:lpstr>
      <vt:lpstr>Original Proprietors of Suffield </vt:lpstr>
      <vt:lpstr>The Coin and Legacy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Chad Burleson</dc:creator>
  <cp:lastModifiedBy>Chad Burleson</cp:lastModifiedBy>
  <cp:revision>3</cp:revision>
  <dcterms:created xsi:type="dcterms:W3CDTF">2024-11-19T14:51:19Z</dcterms:created>
  <dcterms:modified xsi:type="dcterms:W3CDTF">2024-11-19T16:58:07Z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0x0101001B8ADECB340160469430AC0F4EA775FA</vt:lpwstr>
  </property>
</Properties>
</file>